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7" r:id="rId4"/>
    <p:sldId id="269" r:id="rId5"/>
    <p:sldId id="270" r:id="rId6"/>
    <p:sldId id="278" r:id="rId7"/>
    <p:sldId id="279" r:id="rId8"/>
    <p:sldId id="260" r:id="rId9"/>
    <p:sldId id="263" r:id="rId10"/>
    <p:sldId id="264" r:id="rId11"/>
    <p:sldId id="266" r:id="rId12"/>
    <p:sldId id="265" r:id="rId13"/>
    <p:sldId id="272" r:id="rId14"/>
    <p:sldId id="276" r:id="rId15"/>
    <p:sldId id="275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1548-9251-47BC-BC0E-4AE4A6AE8E9A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26F9-E912-42FD-A3FA-FE8E43ED8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1548-9251-47BC-BC0E-4AE4A6AE8E9A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26F9-E912-42FD-A3FA-FE8E43ED8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1548-9251-47BC-BC0E-4AE4A6AE8E9A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26F9-E912-42FD-A3FA-FE8E43ED8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1548-9251-47BC-BC0E-4AE4A6AE8E9A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26F9-E912-42FD-A3FA-FE8E43ED8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1548-9251-47BC-BC0E-4AE4A6AE8E9A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26F9-E912-42FD-A3FA-FE8E43ED8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1548-9251-47BC-BC0E-4AE4A6AE8E9A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26F9-E912-42FD-A3FA-FE8E43ED8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1548-9251-47BC-BC0E-4AE4A6AE8E9A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26F9-E912-42FD-A3FA-FE8E43ED8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1548-9251-47BC-BC0E-4AE4A6AE8E9A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26F9-E912-42FD-A3FA-FE8E43ED8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1548-9251-47BC-BC0E-4AE4A6AE8E9A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26F9-E912-42FD-A3FA-FE8E43ED8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1548-9251-47BC-BC0E-4AE4A6AE8E9A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26F9-E912-42FD-A3FA-FE8E43ED8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1548-9251-47BC-BC0E-4AE4A6AE8E9A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E26F9-E912-42FD-A3FA-FE8E43ED8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B1548-9251-47BC-BC0E-4AE4A6AE8E9A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E26F9-E912-42FD-A3FA-FE8E43ED8A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779" y="188640"/>
            <a:ext cx="4392489" cy="1296143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общения и эмоциональной сферы детей </a:t>
            </a:r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раннего </a:t>
            </a:r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5445224"/>
            <a:ext cx="5256584" cy="1152128"/>
          </a:xfrm>
        </p:spPr>
        <p:txBody>
          <a:bodyPr/>
          <a:lstStyle/>
          <a:p>
            <a:pPr lvl="0" algn="l">
              <a:lnSpc>
                <a:spcPct val="90000"/>
              </a:lnSpc>
              <a:spcBef>
                <a:spcPts val="1000"/>
              </a:spcBef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Педагог-психолог:  Достовалова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Н.Н.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60648"/>
            <a:ext cx="1582776" cy="136815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99792" y="188640"/>
            <a:ext cx="4176464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Департамент здравоохранения Курганской области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ГКУ «Курганский дом ребенка специализированный»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эмоционального развития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до 2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лет)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предметной деятельностью, ее успешностью или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успешностью.</a:t>
            </a:r>
          </a:p>
          <a:p>
            <a:pPr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наиболее часто встречаемых проявлений в возрасте от 1 до 2-х лет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присутствуют:</a:t>
            </a:r>
          </a:p>
          <a:p>
            <a:pPr marL="0" indent="0" fontAlgn="base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негативные – гнев, злость, огорчение,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неудовольствие;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 эмоции – улыбка,  радостные  возгласы, смех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эмоционального развития в раннем возрасте: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переживания кратковременны, неустойчивы, выражаются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бурно, выступают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мотивами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</a:t>
            </a: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дальнейшая социализация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эмоций</a:t>
            </a: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развиваются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высшие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чувства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гордости 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стыда</a:t>
            </a: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в эмоциональные процессы перестраивает их протекание и в совокупности с установлением связи между чувством и представлением создает предпосылки для их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регуляции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от 2 до 3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к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сопереживанию)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Переживания медленно переходят от реакции на действие к сюжету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Появляются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</a:t>
            </a:r>
          </a:p>
          <a:p>
            <a:pPr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положительные проявления чувств дополняются новыми негативными эмоциями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зависть, ревность, жадность, соперничество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развития эмоций и общения детей раннего возраста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6286738"/>
              </p:ext>
            </p:extLst>
          </p:nvPr>
        </p:nvGraphicFramePr>
        <p:xfrm>
          <a:off x="457200" y="1052735"/>
          <a:ext cx="8229600" cy="568863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38536"/>
                <a:gridCol w="6491064"/>
              </a:tblGrid>
              <a:tr h="3577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Эмоции и общение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6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мес.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улыбка в ответ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668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мес.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Быстро отвечает улыбкой на разговор взрослого.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6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Длительное зрительное сосредоточение на другом ребенке.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668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«Комплекс оживления»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6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Ищет глазами ребенка, издающего звуки.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6681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47230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Часто и легко возникает «комплекс оживления».	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6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Громко смеется в ответ на эмоциональное речевое общение с ним.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7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Ищет взглядом другого ребенка, рассматривает, радуется, тянется к нему.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6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Радуется ребенку, берет у него из рук игрушку, гулит.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66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Наблюдает за действиями взрослого, ребенка, вокализирует.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668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Нравится держать игрушки, манипулировать ими.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6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Попытка невербального обращения с просьбой о деловом контакте.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685810"/>
              </p:ext>
            </p:extLst>
          </p:nvPr>
        </p:nvGraphicFramePr>
        <p:xfrm>
          <a:off x="457200" y="476250"/>
          <a:ext cx="8229600" cy="604909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666528"/>
                <a:gridCol w="6563072"/>
              </a:tblGrid>
              <a:tr h="454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Эмоции и общение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16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 мес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Учится реагировать на своё имя.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Сопротивляется при попытке отнять игрушку.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мес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Смотрит на действия другого ребенка и смеется или лепечет.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16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мес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Протягивает игрушку взрослому или другому ребенку.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Знает свое имя.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16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мес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Догоняет другого ребенка, ползет ему навстречу.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Начинает подражать действиям взрослого.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16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мес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Действует рядом с другим ребенком, забирает игрушку.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Пытается самостоятельно разрешить трудности.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912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мес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Радуется приходу взрослых, успеху, огорчается неудачам.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Ищет игрушку, спрятанную другим ребенком.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4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Мотает головой выражая протест.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189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195272"/>
              </p:ext>
            </p:extLst>
          </p:nvPr>
        </p:nvGraphicFramePr>
        <p:xfrm>
          <a:off x="457200" y="476669"/>
          <a:ext cx="8229600" cy="576063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70584"/>
                <a:gridCol w="6059016"/>
              </a:tblGrid>
              <a:tr h="72719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Эмоционально-волевая сфера и общение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059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г 3 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сообщить о некоторых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своих желаниях.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0590"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Держится рядом со взрослым.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8323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Легко отвечает на контакты взрослого.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592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г 6 м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Проявляет инициативу в общении.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Ищет помощь, попав в затруднительную ситуацию.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0590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Жалуется, испытывая дискомфорт.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0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г 9 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Эмоционально контактирует со сверстниками.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05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г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Проявляет интерес к играм сверстников,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играет рядом.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0590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говорить о своих ощущениях.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05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г 6 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Говорит о себе «Я», знает имя, возраст.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0590"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Ориентируются на оценку их деятельности взрослыми.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059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Проявляет самостоятельность, инициативность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0590"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Часто употребляет выражение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«Я сам»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994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493637"/>
            <a:ext cx="2520280" cy="237626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284984"/>
            <a:ext cx="7859216" cy="2448272"/>
          </a:xfrm>
        </p:spPr>
        <p:txBody>
          <a:bodyPr/>
          <a:lstStyle/>
          <a:p>
            <a:pPr marL="0" indent="0">
              <a:buNone/>
            </a:pPr>
            <a:r>
              <a:rPr lang="ru-RU" sz="60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Спасибо </a:t>
            </a:r>
            <a:r>
              <a:rPr lang="ru-RU" sz="6000" b="1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16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в младенчестве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один из важнейших факторов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психического развития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Младенец имеет средства воздействия на взрослого, экспрессивно-мимических, таких, как плач,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крик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социальная потребность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общении со взрослым. Она знаменует собой возникновение первой деятельности ребенка - деятельности общения, где предметом становится другой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8215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Ситуативно-личностное общение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(непосредственно-эмоциональное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 мес до 6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мес)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Взгляд в глаза взрослого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Ответная улыбка на воздействие взрослого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Инициативные улыбки, двигательное оживление («Комплекс оживления»)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продлить эмоциональный контакт со взрослым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240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Ситуативно-деловое общение</a:t>
            </a:r>
            <a:b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 6 месяцев)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504056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 в ходе совместной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Удовлетворяет потребность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сотрудничестве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Ведущими становятся деловые мотивы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экспрессивно-мимическим добавляются предметно-действенные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Ситуативно-деловая форма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остается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в общении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взрослым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овладевает предметными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действиями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интенсивное развитие всех познавательных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проявляться активность и самостоятельность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Появляются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первые слова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Внеситуативно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–познавательное общение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 3 годам)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Появляются вопросы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своей успешности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уважении и внимании к свои проблемам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Повышенная ранимость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воображения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Устремление мысли ребенка в глубь вещей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72364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детей в раннем возрасте имеет форму эмоционально практического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О. Смирнова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Непосредственность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отсутствие предметного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Раскованность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эмоциональная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насыщенность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нормативность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нестандартность коммуникативных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Зеркальное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отражение действий и движений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партнера</a:t>
            </a: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Социализацию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Подготовку к трехлетнему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кризису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чувствами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9540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Эмоциональное развитие ребенка -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первая ступень становления чувственной сферы малыша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0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Причины для развития эмоциональной </a:t>
            </a:r>
            <a:r>
              <a:rPr lang="ru-RU" sz="3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сферы:</a:t>
            </a:r>
          </a:p>
          <a:p>
            <a:pPr lvl="0"/>
            <a: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головного мозга. Расширение спектра эмоций стимулирует работу нервных окончаний, способствуя формированию новых нейронных </a:t>
            </a:r>
            <a:r>
              <a:rPr lang="ru-RU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связей</a:t>
            </a:r>
            <a:endParaRPr lang="ru-RU" sz="3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Регулировку действий. Осваивая окружающее пространство и познавая мир, крошка испытывает разнообразные чувства, опираясь на реакции взрослых формирует линию </a:t>
            </a:r>
            <a:r>
              <a:rPr lang="ru-RU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Эмоции и их развитие с рождения до 1 года</a:t>
            </a:r>
            <a:b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/>
              <a:t/>
            </a:r>
            <a:br>
              <a:rPr lang="ru-RU" sz="3100" b="1" dirty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144613"/>
            <a:ext cx="8229600" cy="4713387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Эмоции ребенка до года формируются из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ощущений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крик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социальная улыбка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Громкий смех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760</Words>
  <Application>Microsoft Office PowerPoint</Application>
  <PresentationFormat>Экран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            Развитие общения и эмоциональной сферы детей раннего возраста</vt:lpstr>
      <vt:lpstr>Общение в младенчестве</vt:lpstr>
      <vt:lpstr>Ситуативно-личностное общение (непосредственно-эмоциональное от 2 мес до 6 мес) </vt:lpstr>
      <vt:lpstr>Ситуативно-деловое общение (от 6 месяцев)</vt:lpstr>
      <vt:lpstr>Ситуативно-деловая форма  остается главной в общении ребенка с взрослым  до трех лет.</vt:lpstr>
      <vt:lpstr>Внеситуативно –познавательное общение  (к 3 годам)</vt:lpstr>
      <vt:lpstr>Общение детей в раннем возрасте имеет форму эмоционально практического взаимодействия  Е. О. Смирнова </vt:lpstr>
      <vt:lpstr>Эмоциональное развитие ребенка - первая ступень становления чувственной сферы малыша</vt:lpstr>
      <vt:lpstr> Эмоции и их развитие с рождения до 1 года  </vt:lpstr>
      <vt:lpstr> Характеристика эмоционального развития  (от года до 2 лет) </vt:lpstr>
      <vt:lpstr>Особенности эмоционального развития в раннем возрасте:</vt:lpstr>
      <vt:lpstr> Эмоциональное развитие от 2 до 3 лет (от действия к сопереживанию) </vt:lpstr>
      <vt:lpstr>Показатели развития эмоций и общения детей раннего возраста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30</cp:revision>
  <dcterms:created xsi:type="dcterms:W3CDTF">2018-12-06T18:01:11Z</dcterms:created>
  <dcterms:modified xsi:type="dcterms:W3CDTF">2018-12-11T10:48:05Z</dcterms:modified>
</cp:coreProperties>
</file>