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88" r:id="rId3"/>
    <p:sldId id="289" r:id="rId4"/>
    <p:sldId id="290" r:id="rId5"/>
    <p:sldId id="291" r:id="rId6"/>
    <p:sldId id="292" r:id="rId7"/>
    <p:sldId id="258" r:id="rId8"/>
    <p:sldId id="269" r:id="rId9"/>
    <p:sldId id="270" r:id="rId10"/>
    <p:sldId id="260" r:id="rId11"/>
    <p:sldId id="273" r:id="rId12"/>
    <p:sldId id="264" r:id="rId13"/>
    <p:sldId id="267" r:id="rId14"/>
    <p:sldId id="274" r:id="rId15"/>
    <p:sldId id="265" r:id="rId16"/>
    <p:sldId id="266" r:id="rId17"/>
    <p:sldId id="275" r:id="rId18"/>
    <p:sldId id="286" r:id="rId19"/>
    <p:sldId id="280" r:id="rId20"/>
    <p:sldId id="277" r:id="rId21"/>
    <p:sldId id="278" r:id="rId22"/>
    <p:sldId id="283" r:id="rId23"/>
    <p:sldId id="281" r:id="rId24"/>
    <p:sldId id="282" r:id="rId25"/>
    <p:sldId id="268" r:id="rId26"/>
    <p:sldId id="279" r:id="rId27"/>
    <p:sldId id="262" r:id="rId28"/>
    <p:sldId id="263" r:id="rId29"/>
    <p:sldId id="287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147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diagrams/_rels/data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jpeg"/></Relationships>
</file>

<file path=ppt/diagrams/_rels/drawing1.xml.rels><?xml version="1.0" encoding="UTF-8" standalone="yes"?>
<Relationships xmlns="http://schemas.openxmlformats.org/package/2006/relationships"><Relationship Id="rId2" Type="http://schemas.microsoft.com/office/2007/relationships/hdphoto" Target="../media/hdphoto1.wdp"/><Relationship Id="rId1" Type="http://schemas.openxmlformats.org/officeDocument/2006/relationships/image" Target="../media/image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488566-D7AC-4F85-8AF6-9DCEA9707A82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88F62FEE-EDB0-409A-8F9C-57B58000BACB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Подготовительный</a:t>
          </a:r>
          <a:endParaRPr lang="ru-RU" sz="2000" b="1" dirty="0">
            <a:solidFill>
              <a:srgbClr val="0070C0"/>
            </a:solidFill>
          </a:endParaRPr>
        </a:p>
      </dgm:t>
    </dgm:pt>
    <dgm:pt modelId="{BB36BA5E-4AB4-4CF7-B315-08BF002044F3}" type="parTrans" cxnId="{6A6E1D50-E72F-4F6C-BE88-B44F3E4E474B}">
      <dgm:prSet/>
      <dgm:spPr/>
      <dgm:t>
        <a:bodyPr/>
        <a:lstStyle/>
        <a:p>
          <a:endParaRPr lang="ru-RU"/>
        </a:p>
      </dgm:t>
    </dgm:pt>
    <dgm:pt modelId="{63E6A62D-EA50-4F99-9D8B-54D815550D31}" type="sibTrans" cxnId="{6A6E1D50-E72F-4F6C-BE88-B44F3E4E474B}">
      <dgm:prSet/>
      <dgm:spPr/>
      <dgm:t>
        <a:bodyPr/>
        <a:lstStyle/>
        <a:p>
          <a:endParaRPr lang="ru-RU"/>
        </a:p>
      </dgm:t>
    </dgm:pt>
    <dgm:pt modelId="{1464A3BE-2F73-4D18-9381-8773AC620192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Основной круг</a:t>
          </a:r>
          <a:endParaRPr lang="ru-RU" sz="2000" b="1" dirty="0">
            <a:solidFill>
              <a:srgbClr val="0070C0"/>
            </a:solidFill>
          </a:endParaRPr>
        </a:p>
      </dgm:t>
    </dgm:pt>
    <dgm:pt modelId="{35870F4A-0DE8-49BD-9810-8968E93019F2}" type="parTrans" cxnId="{4CA433EF-0184-41B7-A158-5D931B3DCB9C}">
      <dgm:prSet/>
      <dgm:spPr/>
      <dgm:t>
        <a:bodyPr/>
        <a:lstStyle/>
        <a:p>
          <a:endParaRPr lang="ru-RU"/>
        </a:p>
      </dgm:t>
    </dgm:pt>
    <dgm:pt modelId="{8C9226E8-872C-4BF9-8A0D-11CA5B6B70DA}" type="sibTrans" cxnId="{4CA433EF-0184-41B7-A158-5D931B3DCB9C}">
      <dgm:prSet/>
      <dgm:spPr/>
      <dgm:t>
        <a:bodyPr/>
        <a:lstStyle/>
        <a:p>
          <a:endParaRPr lang="ru-RU"/>
        </a:p>
      </dgm:t>
    </dgm:pt>
    <dgm:pt modelId="{4D5262AA-90CB-411C-8768-CF6F9E98DAC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70C0"/>
              </a:solidFill>
            </a:rPr>
            <a:t>Консилиум</a:t>
          </a:r>
          <a:endParaRPr lang="ru-RU" sz="2000" b="1" dirty="0">
            <a:solidFill>
              <a:srgbClr val="0070C0"/>
            </a:solidFill>
          </a:endParaRPr>
        </a:p>
      </dgm:t>
    </dgm:pt>
    <dgm:pt modelId="{EBA90A08-FF6D-49B5-ACA7-A6405EDDF7DA}" type="parTrans" cxnId="{9A97992C-C73C-4461-B2DC-7CFDC52F69A9}">
      <dgm:prSet/>
      <dgm:spPr/>
      <dgm:t>
        <a:bodyPr/>
        <a:lstStyle/>
        <a:p>
          <a:endParaRPr lang="ru-RU"/>
        </a:p>
      </dgm:t>
    </dgm:pt>
    <dgm:pt modelId="{A297C4E8-CFCD-4FF8-B14A-6509C7D53DDF}" type="sibTrans" cxnId="{9A97992C-C73C-4461-B2DC-7CFDC52F69A9}">
      <dgm:prSet/>
      <dgm:spPr/>
      <dgm:t>
        <a:bodyPr/>
        <a:lstStyle/>
        <a:p>
          <a:endParaRPr lang="ru-RU"/>
        </a:p>
      </dgm:t>
    </dgm:pt>
    <dgm:pt modelId="{8F0FB1AB-F791-4B41-9601-E1E7843F8E4E}" type="pres">
      <dgm:prSet presAssocID="{B5488566-D7AC-4F85-8AF6-9DCEA9707A82}" presName="arrowDiagram" presStyleCnt="0">
        <dgm:presLayoutVars>
          <dgm:chMax val="5"/>
          <dgm:dir/>
          <dgm:resizeHandles val="exact"/>
        </dgm:presLayoutVars>
      </dgm:prSet>
      <dgm:spPr/>
    </dgm:pt>
    <dgm:pt modelId="{596CF580-68A1-4BC5-8DC7-84D11A5D6BB2}" type="pres">
      <dgm:prSet presAssocID="{B5488566-D7AC-4F85-8AF6-9DCEA9707A82}" presName="arrow" presStyleLbl="bgShp" presStyleIdx="0" presStyleCnt="1"/>
      <dgm:spPr>
        <a:blipFill dpi="0" rotWithShape="1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  <a14:imgEffect>
                      <a14:brightnessContrast bright="-98000" contras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gm:spPr>
    </dgm:pt>
    <dgm:pt modelId="{61EF7B0E-137E-4B03-9865-6EA13BDF5528}" type="pres">
      <dgm:prSet presAssocID="{B5488566-D7AC-4F85-8AF6-9DCEA9707A82}" presName="arrowDiagram3" presStyleCnt="0"/>
      <dgm:spPr/>
    </dgm:pt>
    <dgm:pt modelId="{60B775DE-21DA-40AB-88FA-C81D3674C92F}" type="pres">
      <dgm:prSet presAssocID="{88F62FEE-EDB0-409A-8F9C-57B58000BACB}" presName="bullet3a" presStyleLbl="node1" presStyleIdx="0" presStyleCnt="3"/>
      <dgm:spPr>
        <a:solidFill>
          <a:srgbClr val="FFFF00"/>
        </a:solidFill>
      </dgm:spPr>
    </dgm:pt>
    <dgm:pt modelId="{47EF5A4C-259D-400B-AE32-31605F7E529C}" type="pres">
      <dgm:prSet presAssocID="{88F62FEE-EDB0-409A-8F9C-57B58000BACB}" presName="textBox3a" presStyleLbl="revTx" presStyleIdx="0" presStyleCnt="3" custScaleX="138992" custScaleY="77979" custLinFactNeighborX="26475" custLinFactNeighborY="-16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9EC8E5-E66D-4177-85E8-7A23D241E54D}" type="pres">
      <dgm:prSet presAssocID="{1464A3BE-2F73-4D18-9381-8773AC620192}" presName="bullet3b" presStyleLbl="node1" presStyleIdx="1" presStyleCnt="3"/>
      <dgm:spPr>
        <a:solidFill>
          <a:srgbClr val="FFFF00"/>
        </a:solidFill>
      </dgm:spPr>
    </dgm:pt>
    <dgm:pt modelId="{321AAF63-2CBF-4DCA-AFD5-FDBD191897ED}" type="pres">
      <dgm:prSet presAssocID="{1464A3BE-2F73-4D18-9381-8773AC620192}" presName="textBox3b" presStyleLbl="revTx" presStyleIdx="1" presStyleCnt="3" custScaleX="123734" custScaleY="15441" custLinFactNeighborX="12148" custLinFactNeighborY="-255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EE7F554-3D4A-44E2-AE15-6BA4BB91EB6E}" type="pres">
      <dgm:prSet presAssocID="{4D5262AA-90CB-411C-8768-CF6F9E98DACF}" presName="bullet3c" presStyleLbl="node1" presStyleIdx="2" presStyleCnt="3"/>
      <dgm:spPr>
        <a:solidFill>
          <a:srgbClr val="FFFF00"/>
        </a:solidFill>
        <a:ln>
          <a:solidFill>
            <a:schemeClr val="accent3">
              <a:lumMod val="75000"/>
            </a:schemeClr>
          </a:solidFill>
        </a:ln>
      </dgm:spPr>
    </dgm:pt>
    <dgm:pt modelId="{B71D2941-0BD8-4F63-9808-D702658BCEC9}" type="pres">
      <dgm:prSet presAssocID="{4D5262AA-90CB-411C-8768-CF6F9E98DACF}" presName="textBox3c" presStyleLbl="revTx" presStyleIdx="2" presStyleCnt="3" custScaleX="98874" custScaleY="16550" custLinFactNeighborX="-15451" custLinFactNeighborY="-228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CA433EF-0184-41B7-A158-5D931B3DCB9C}" srcId="{B5488566-D7AC-4F85-8AF6-9DCEA9707A82}" destId="{1464A3BE-2F73-4D18-9381-8773AC620192}" srcOrd="1" destOrd="0" parTransId="{35870F4A-0DE8-49BD-9810-8968E93019F2}" sibTransId="{8C9226E8-872C-4BF9-8A0D-11CA5B6B70DA}"/>
    <dgm:cxn modelId="{476355E3-3239-432E-9EE3-97671C2BD482}" type="presOf" srcId="{88F62FEE-EDB0-409A-8F9C-57B58000BACB}" destId="{47EF5A4C-259D-400B-AE32-31605F7E529C}" srcOrd="0" destOrd="0" presId="urn:microsoft.com/office/officeart/2005/8/layout/arrow2"/>
    <dgm:cxn modelId="{9A97992C-C73C-4461-B2DC-7CFDC52F69A9}" srcId="{B5488566-D7AC-4F85-8AF6-9DCEA9707A82}" destId="{4D5262AA-90CB-411C-8768-CF6F9E98DACF}" srcOrd="2" destOrd="0" parTransId="{EBA90A08-FF6D-49B5-ACA7-A6405EDDF7DA}" sibTransId="{A297C4E8-CFCD-4FF8-B14A-6509C7D53DDF}"/>
    <dgm:cxn modelId="{9D61270D-F6B5-4506-A95C-5810C0FDBAB7}" type="presOf" srcId="{1464A3BE-2F73-4D18-9381-8773AC620192}" destId="{321AAF63-2CBF-4DCA-AFD5-FDBD191897ED}" srcOrd="0" destOrd="0" presId="urn:microsoft.com/office/officeart/2005/8/layout/arrow2"/>
    <dgm:cxn modelId="{6A6E1D50-E72F-4F6C-BE88-B44F3E4E474B}" srcId="{B5488566-D7AC-4F85-8AF6-9DCEA9707A82}" destId="{88F62FEE-EDB0-409A-8F9C-57B58000BACB}" srcOrd="0" destOrd="0" parTransId="{BB36BA5E-4AB4-4CF7-B315-08BF002044F3}" sibTransId="{63E6A62D-EA50-4F99-9D8B-54D815550D31}"/>
    <dgm:cxn modelId="{07D9BA1C-8141-43E3-94CD-7C7B18AAE78E}" type="presOf" srcId="{B5488566-D7AC-4F85-8AF6-9DCEA9707A82}" destId="{8F0FB1AB-F791-4B41-9601-E1E7843F8E4E}" srcOrd="0" destOrd="0" presId="urn:microsoft.com/office/officeart/2005/8/layout/arrow2"/>
    <dgm:cxn modelId="{6C7A573E-0444-4BFC-8ADB-B3490BB8FACE}" type="presOf" srcId="{4D5262AA-90CB-411C-8768-CF6F9E98DACF}" destId="{B71D2941-0BD8-4F63-9808-D702658BCEC9}" srcOrd="0" destOrd="0" presId="urn:microsoft.com/office/officeart/2005/8/layout/arrow2"/>
    <dgm:cxn modelId="{06224F5E-6022-4E66-8979-2428BC5533B9}" type="presParOf" srcId="{8F0FB1AB-F791-4B41-9601-E1E7843F8E4E}" destId="{596CF580-68A1-4BC5-8DC7-84D11A5D6BB2}" srcOrd="0" destOrd="0" presId="urn:microsoft.com/office/officeart/2005/8/layout/arrow2"/>
    <dgm:cxn modelId="{64219A40-CEDD-4EBB-924A-79D3F244306F}" type="presParOf" srcId="{8F0FB1AB-F791-4B41-9601-E1E7843F8E4E}" destId="{61EF7B0E-137E-4B03-9865-6EA13BDF5528}" srcOrd="1" destOrd="0" presId="urn:microsoft.com/office/officeart/2005/8/layout/arrow2"/>
    <dgm:cxn modelId="{307F6B55-1D9B-41C9-874E-8E1F90F04A55}" type="presParOf" srcId="{61EF7B0E-137E-4B03-9865-6EA13BDF5528}" destId="{60B775DE-21DA-40AB-88FA-C81D3674C92F}" srcOrd="0" destOrd="0" presId="urn:microsoft.com/office/officeart/2005/8/layout/arrow2"/>
    <dgm:cxn modelId="{A6A17B16-9E04-4E40-87CF-4598C5E74219}" type="presParOf" srcId="{61EF7B0E-137E-4B03-9865-6EA13BDF5528}" destId="{47EF5A4C-259D-400B-AE32-31605F7E529C}" srcOrd="1" destOrd="0" presId="urn:microsoft.com/office/officeart/2005/8/layout/arrow2"/>
    <dgm:cxn modelId="{4B69B63F-B9CA-4747-9122-0B9DE3B0DD9A}" type="presParOf" srcId="{61EF7B0E-137E-4B03-9865-6EA13BDF5528}" destId="{C89EC8E5-E66D-4177-85E8-7A23D241E54D}" srcOrd="2" destOrd="0" presId="urn:microsoft.com/office/officeart/2005/8/layout/arrow2"/>
    <dgm:cxn modelId="{5AC2BA39-3E78-4630-A3E3-20E1A8307928}" type="presParOf" srcId="{61EF7B0E-137E-4B03-9865-6EA13BDF5528}" destId="{321AAF63-2CBF-4DCA-AFD5-FDBD191897ED}" srcOrd="3" destOrd="0" presId="urn:microsoft.com/office/officeart/2005/8/layout/arrow2"/>
    <dgm:cxn modelId="{33A13935-7E37-4784-A411-2C1F9E6D4E53}" type="presParOf" srcId="{61EF7B0E-137E-4B03-9865-6EA13BDF5528}" destId="{1EE7F554-3D4A-44E2-AE15-6BA4BB91EB6E}" srcOrd="4" destOrd="0" presId="urn:microsoft.com/office/officeart/2005/8/layout/arrow2"/>
    <dgm:cxn modelId="{29EAC477-26DE-4756-A1F9-79D0183121C2}" type="presParOf" srcId="{61EF7B0E-137E-4B03-9865-6EA13BDF5528}" destId="{B71D2941-0BD8-4F63-9808-D702658BCEC9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6CF580-68A1-4BC5-8DC7-84D11A5D6BB2}">
      <dsp:nvSpPr>
        <dsp:cNvPr id="0" name=""/>
        <dsp:cNvSpPr/>
      </dsp:nvSpPr>
      <dsp:spPr>
        <a:xfrm>
          <a:off x="494029" y="0"/>
          <a:ext cx="7241540" cy="4525963"/>
        </a:xfrm>
        <a:prstGeom prst="swooshArrow">
          <a:avLst>
            <a:gd name="adj1" fmla="val 25000"/>
            <a:gd name="adj2" fmla="val 25000"/>
          </a:avLst>
        </a:prstGeom>
        <a:blipFill dpi="0" rotWithShape="1">
          <a:blip xmlns:r="http://schemas.openxmlformats.org/officeDocument/2006/relationships" r:embed="rId1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50000"/>
                    </a14:imgEffect>
                    <a14:imgEffect>
                      <a14:brightnessContrast bright="-98000" contrast="-9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107950" dist="12700" dir="5400000" algn="ctr" rotWithShape="0">
            <a:srgbClr val="000000"/>
          </a:outerShdw>
        </a:effectLst>
        <a:scene3d>
          <a:camera prst="orthographicFront">
            <a:rot lat="0" lon="0" rev="0"/>
          </a:camera>
          <a:lightRig rig="soft" dir="t">
            <a:rot lat="0" lon="0" rev="0"/>
          </a:lightRig>
        </a:scene3d>
        <a:sp3d contourW="44450" prstMaterial="matte">
          <a:bevelT w="63500" h="63500" prst="artDeco"/>
          <a:contourClr>
            <a:srgbClr val="FFFFFF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B775DE-21DA-40AB-88FA-C81D3674C92F}">
      <dsp:nvSpPr>
        <dsp:cNvPr id="0" name=""/>
        <dsp:cNvSpPr/>
      </dsp:nvSpPr>
      <dsp:spPr>
        <a:xfrm>
          <a:off x="1413705" y="3123819"/>
          <a:ext cx="188280" cy="18828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7EF5A4C-259D-400B-AE32-31605F7E529C}">
      <dsp:nvSpPr>
        <dsp:cNvPr id="0" name=""/>
        <dsp:cNvSpPr/>
      </dsp:nvSpPr>
      <dsp:spPr>
        <a:xfrm>
          <a:off x="1625600" y="3340970"/>
          <a:ext cx="2345182" cy="10199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76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Подготовительный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1625600" y="3340970"/>
        <a:ext cx="2345182" cy="1019967"/>
      </dsp:txXfrm>
    </dsp:sp>
    <dsp:sp modelId="{C89EC8E5-E66D-4177-85E8-7A23D241E54D}">
      <dsp:nvSpPr>
        <dsp:cNvPr id="0" name=""/>
        <dsp:cNvSpPr/>
      </dsp:nvSpPr>
      <dsp:spPr>
        <a:xfrm>
          <a:off x="3075638" y="1893662"/>
          <a:ext cx="340352" cy="340352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1AAF63-2CBF-4DCA-AFD5-FDBD191897ED}">
      <dsp:nvSpPr>
        <dsp:cNvPr id="0" name=""/>
        <dsp:cNvSpPr/>
      </dsp:nvSpPr>
      <dsp:spPr>
        <a:xfrm>
          <a:off x="3250698" y="2476872"/>
          <a:ext cx="2150459" cy="3801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346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Основной круг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3250698" y="2476872"/>
        <a:ext cx="2150459" cy="380176"/>
      </dsp:txXfrm>
    </dsp:sp>
    <dsp:sp modelId="{1EE7F554-3D4A-44E2-AE15-6BA4BB91EB6E}">
      <dsp:nvSpPr>
        <dsp:cNvPr id="0" name=""/>
        <dsp:cNvSpPr/>
      </dsp:nvSpPr>
      <dsp:spPr>
        <a:xfrm>
          <a:off x="5074304" y="1145068"/>
          <a:ext cx="470700" cy="470700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1D2941-0BD8-4F63-9808-D702658BCEC9}">
      <dsp:nvSpPr>
        <dsp:cNvPr id="0" name=""/>
        <dsp:cNvSpPr/>
      </dsp:nvSpPr>
      <dsp:spPr>
        <a:xfrm>
          <a:off x="5050905" y="1972819"/>
          <a:ext cx="1718400" cy="52058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9414" tIns="0" rIns="0" bIns="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>
              <a:solidFill>
                <a:srgbClr val="0070C0"/>
              </a:solidFill>
            </a:rPr>
            <a:t>Консилиум</a:t>
          </a:r>
          <a:endParaRPr lang="ru-RU" sz="2000" b="1" kern="1200" dirty="0">
            <a:solidFill>
              <a:srgbClr val="0070C0"/>
            </a:solidFill>
          </a:endParaRPr>
        </a:p>
      </dsp:txBody>
      <dsp:txXfrm>
        <a:off x="5050905" y="1972819"/>
        <a:ext cx="1718400" cy="52058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1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9293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2343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449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3343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07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96009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826454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862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91397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46263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877381-5B87-4D7E-ADDB-99DD70ADE896}" type="datetimeFigureOut">
              <a:rPr lang="ru-RU" smtClean="0"/>
              <a:t>25.10.2018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A08CA5-F2D7-470E-A4D9-66817E295A7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896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4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59632" y="534962"/>
            <a:ext cx="7560840" cy="3123779"/>
          </a:xfrm>
        </p:spPr>
        <p:txBody>
          <a:bodyPr>
            <a:normAutofit/>
          </a:bodyPr>
          <a:lstStyle/>
          <a:p>
            <a:pPr algn="r" fontAlgn="t"/>
            <a:r>
              <a:rPr lang="ru-RU" sz="3600" dirty="0"/>
              <a:t>Восстановительные технологии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в </a:t>
            </a:r>
            <a:r>
              <a:rPr lang="ru-RU" sz="3600" dirty="0"/>
              <a:t>школе «Круг сообщества» 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dirty="0" smtClean="0"/>
              <a:t>и </a:t>
            </a:r>
            <a:r>
              <a:rPr lang="ru-RU" sz="3600" dirty="0"/>
              <a:t>«Круг заботы</a:t>
            </a:r>
            <a:r>
              <a:rPr lang="ru-RU" sz="3600" dirty="0" smtClean="0"/>
              <a:t>». </a:t>
            </a:r>
            <a:r>
              <a:rPr lang="ru-RU" sz="3600" dirty="0"/>
              <a:t>Алгоритм проведения.</a:t>
            </a:r>
            <a:endParaRPr lang="ru-RU" sz="3600" dirty="0">
              <a:effectLst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148064" y="4365104"/>
            <a:ext cx="3808512" cy="1752600"/>
          </a:xfrm>
        </p:spPr>
        <p:txBody>
          <a:bodyPr>
            <a:normAutofit/>
          </a:bodyPr>
          <a:lstStyle/>
          <a:p>
            <a:pPr algn="r"/>
            <a:r>
              <a:rPr lang="ru-RU" sz="2400" dirty="0" err="1" smtClean="0">
                <a:solidFill>
                  <a:schemeClr val="tx1"/>
                </a:solidFill>
              </a:rPr>
              <a:t>Садоринг</a:t>
            </a:r>
            <a:r>
              <a:rPr lang="ru-RU" sz="2400" dirty="0" smtClean="0">
                <a:solidFill>
                  <a:schemeClr val="tx1"/>
                </a:solidFill>
              </a:rPr>
              <a:t> М.С.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педагог-психолог</a:t>
            </a:r>
          </a:p>
          <a:p>
            <a:pPr algn="r"/>
            <a:r>
              <a:rPr lang="ru-RU" sz="2400" dirty="0" smtClean="0">
                <a:solidFill>
                  <a:schemeClr val="tx1"/>
                </a:solidFill>
              </a:rPr>
              <a:t>ГБУ «Центр помощи детям»</a:t>
            </a: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864097" cy="8640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525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Ценности, определяющие практику кругов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just">
              <a:buNone/>
            </a:pPr>
            <a:r>
              <a:rPr lang="ru-RU" dirty="0" smtClean="0"/>
              <a:t>1. помощь, взаимная поддержка и сопричастность людей в круге </a:t>
            </a:r>
          </a:p>
          <a:p>
            <a:pPr marL="0" indent="0" algn="just">
              <a:buNone/>
            </a:pPr>
            <a:r>
              <a:rPr lang="ru-RU" dirty="0" smtClean="0"/>
              <a:t>2. мирное сосуществование участников круга </a:t>
            </a:r>
          </a:p>
          <a:p>
            <a:pPr marL="0" indent="0" algn="just">
              <a:buNone/>
            </a:pPr>
            <a:r>
              <a:rPr lang="ru-RU" dirty="0" smtClean="0"/>
              <a:t>3. свободное и личностно окрашенное высказывание и обсуждение проблем в круге </a:t>
            </a:r>
          </a:p>
          <a:p>
            <a:pPr marL="0" indent="0" algn="just">
              <a:buNone/>
            </a:pPr>
            <a:r>
              <a:rPr lang="ru-RU" dirty="0" smtClean="0"/>
              <a:t>4. укрепление позитивных связей в сообществе, которое проводит круги </a:t>
            </a:r>
          </a:p>
          <a:p>
            <a:pPr marL="0" indent="0" algn="just">
              <a:buNone/>
            </a:pPr>
            <a:r>
              <a:rPr lang="ru-RU" dirty="0" smtClean="0"/>
              <a:t>5. развитие способностей членов сообщества за счет участия в кругах и работе с травматическими и болезненными ситуациями </a:t>
            </a:r>
          </a:p>
          <a:p>
            <a:pPr marL="0" indent="0" algn="just">
              <a:buNone/>
            </a:pPr>
            <a:r>
              <a:rPr lang="ru-RU" dirty="0" smtClean="0"/>
              <a:t>6. принятие участниками ответственность за происходящее в круге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88641"/>
            <a:ext cx="792086" cy="7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20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Этапы работы</a:t>
            </a:r>
            <a:endParaRPr lang="ru-RU" b="1" dirty="0">
              <a:solidFill>
                <a:srgbClr val="0070C0"/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05663969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936103" cy="9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63354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Этап 1: отбор  случаев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Драки </a:t>
            </a:r>
          </a:p>
          <a:p>
            <a:r>
              <a:rPr lang="ru-RU" dirty="0"/>
              <a:t>У</a:t>
            </a:r>
            <a:r>
              <a:rPr lang="ru-RU" dirty="0" smtClean="0"/>
              <a:t>нижения </a:t>
            </a:r>
          </a:p>
          <a:p>
            <a:r>
              <a:rPr lang="ru-RU" dirty="0" smtClean="0"/>
              <a:t>Издевательства</a:t>
            </a:r>
          </a:p>
          <a:p>
            <a:r>
              <a:rPr lang="ru-RU" dirty="0" smtClean="0"/>
              <a:t>Отвержение ребёнка в классе </a:t>
            </a:r>
          </a:p>
          <a:p>
            <a:r>
              <a:rPr lang="ru-RU" dirty="0" smtClean="0"/>
              <a:t>Угроза </a:t>
            </a:r>
            <a:r>
              <a:rPr lang="ru-RU" dirty="0"/>
              <a:t>исключения ученика из учебного </a:t>
            </a:r>
            <a:r>
              <a:rPr lang="ru-RU" dirty="0" smtClean="0"/>
              <a:t>заведения</a:t>
            </a:r>
          </a:p>
          <a:p>
            <a:r>
              <a:rPr lang="ru-RU" dirty="0" smtClean="0"/>
              <a:t>Затяжные конфликты  </a:t>
            </a:r>
            <a:r>
              <a:rPr lang="ru-RU" dirty="0"/>
              <a:t>между классами, между учеником и классом, классом и </a:t>
            </a:r>
            <a:r>
              <a:rPr lang="ru-RU" dirty="0" smtClean="0"/>
              <a:t>учителем, между родственниками</a:t>
            </a:r>
          </a:p>
          <a:p>
            <a:endParaRPr lang="ru-RU" i="1" dirty="0" smtClean="0"/>
          </a:p>
          <a:p>
            <a:endParaRPr lang="ru-RU" dirty="0"/>
          </a:p>
        </p:txBody>
      </p:sp>
      <p:sp>
        <p:nvSpPr>
          <p:cNvPr id="5" name="Прямоугольник с двумя скругленными соседними углами 4"/>
          <p:cNvSpPr/>
          <p:nvPr/>
        </p:nvSpPr>
        <p:spPr>
          <a:xfrm>
            <a:off x="5436096" y="1628800"/>
            <a:ext cx="3240360" cy="1224136"/>
          </a:xfrm>
          <a:prstGeom prst="round2SameRect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/>
              <a:t>Группы до 50 человек</a:t>
            </a:r>
            <a:endParaRPr lang="ru-RU" sz="2400" b="1" dirty="0"/>
          </a:p>
        </p:txBody>
      </p:sp>
      <p:pic>
        <p:nvPicPr>
          <p:cNvPr id="6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93610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88053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Этап 2: подготовительный этап</a:t>
            </a:r>
            <a:endParaRPr lang="ru-RU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 smtClean="0"/>
              <a:t>•Сбор информации о развитии конфликтной (проблемной) ситуации, об участниках, о предпринимавшихся мерах по разрешению конфликта (проблемы) </a:t>
            </a:r>
          </a:p>
          <a:p>
            <a:pPr marL="0" indent="0" algn="just">
              <a:buNone/>
            </a:pPr>
            <a:r>
              <a:rPr lang="ru-RU" dirty="0" smtClean="0"/>
              <a:t>•Определение списка участников </a:t>
            </a:r>
          </a:p>
          <a:p>
            <a:pPr marL="0" indent="0" algn="just">
              <a:buNone/>
            </a:pPr>
            <a:r>
              <a:rPr lang="ru-RU" dirty="0" smtClean="0"/>
              <a:t>•Предварительные встречи с каждым участником конфликта (проблемы) с целью подготовки к общей встрече</a:t>
            </a:r>
          </a:p>
          <a:p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16632"/>
            <a:ext cx="827584" cy="8275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0602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3548" y="836712"/>
            <a:ext cx="8373616" cy="864096"/>
          </a:xfrm>
        </p:spPr>
        <p:txBody>
          <a:bodyPr>
            <a:noAutofit/>
          </a:bodyPr>
          <a:lstStyle/>
          <a:p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200" b="1" dirty="0" smtClean="0">
                <a:solidFill>
                  <a:srgbClr val="0070C0"/>
                </a:solidFill>
              </a:rPr>
              <a:t>Ход </a:t>
            </a:r>
            <a:r>
              <a:rPr lang="ru-RU" sz="3200" b="1" dirty="0">
                <a:solidFill>
                  <a:srgbClr val="0070C0"/>
                </a:solidFill>
              </a:rPr>
              <a:t>предварительной встречи (отдельно с каждым из участников</a:t>
            </a:r>
            <a:r>
              <a:rPr lang="ru-RU" sz="3200" b="1" dirty="0" smtClean="0">
                <a:solidFill>
                  <a:srgbClr val="0070C0"/>
                </a:solidFill>
              </a:rPr>
              <a:t>)</a:t>
            </a:r>
            <a:r>
              <a:rPr lang="ru-RU" sz="3200" b="1" dirty="0">
                <a:solidFill>
                  <a:srgbClr val="0070C0"/>
                </a:solidFill>
              </a:rPr>
              <a:t/>
            </a:r>
            <a:br>
              <a:rPr lang="ru-RU" sz="3200" b="1" dirty="0">
                <a:solidFill>
                  <a:srgbClr val="0070C0"/>
                </a:solidFill>
              </a:rPr>
            </a:br>
            <a:endParaRPr lang="ru-RU" sz="32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872" y="2492896"/>
            <a:ext cx="8337512" cy="5400600"/>
          </a:xfrm>
        </p:spPr>
        <p:txBody>
          <a:bodyPr>
            <a:normAutofit/>
          </a:bodyPr>
          <a:lstStyle/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</a:t>
            </a:r>
            <a:r>
              <a:rPr lang="ru-RU" sz="2800" b="1" dirty="0" smtClean="0"/>
              <a:t>Приветствие,</a:t>
            </a:r>
            <a:r>
              <a:rPr lang="ru-RU" sz="2800" dirty="0" smtClean="0"/>
              <a:t> знакомство, представление целей круга сообщества.</a:t>
            </a:r>
          </a:p>
          <a:p>
            <a:pPr marL="0" indent="0" algn="just">
              <a:spcBef>
                <a:spcPts val="0"/>
              </a:spcBef>
              <a:buFont typeface="+mj-lt"/>
              <a:buAutoNum type="arabicPeriod"/>
            </a:pPr>
            <a:r>
              <a:rPr lang="ru-RU" sz="2800" dirty="0" smtClean="0"/>
              <a:t> Принятие </a:t>
            </a:r>
            <a:r>
              <a:rPr lang="ru-RU" sz="2800" b="1" dirty="0" smtClean="0"/>
              <a:t>правил поведения </a:t>
            </a:r>
            <a:r>
              <a:rPr lang="ru-RU" sz="2800" dirty="0" smtClean="0"/>
              <a:t>в кругу: говорить о себе, о своих чувствах, о своей точке зрения («Я-высказывания», </a:t>
            </a:r>
            <a:r>
              <a:rPr lang="ru-RU" sz="2800" dirty="0" err="1" smtClean="0"/>
              <a:t>безоценочность</a:t>
            </a:r>
            <a:r>
              <a:rPr lang="ru-RU" sz="2800" dirty="0" smtClean="0"/>
              <a:t>), не допускать обвинительных высказываний, после окончания встречи сохранять конфиденциальность и т.д.  </a:t>
            </a: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792087" cy="7920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69329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392488"/>
          </a:xfrm>
        </p:spPr>
        <p:txBody>
          <a:bodyPr>
            <a:normAutofit fontScale="85000" lnSpcReduction="20000"/>
          </a:bodyPr>
          <a:lstStyle/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3. </a:t>
            </a:r>
            <a:r>
              <a:rPr lang="ru-RU" b="1" dirty="0" smtClean="0"/>
              <a:t>Вопросы</a:t>
            </a:r>
            <a:r>
              <a:rPr lang="ru-RU" b="1" dirty="0"/>
              <a:t>:</a:t>
            </a:r>
            <a:r>
              <a:rPr lang="ru-RU" dirty="0"/>
              <a:t> в чем состоит ситуация, как развивался конфликт (проблема), каков вклад каждой стороны в возникновение и развитие ситуации, каковы последствия для их жизни, какие чувства вызывает эта ситуация. В ходе этой беседы ведущий помогает участникам прояснять их чувства, скрытые потребности, истинные стремления, применяя приемы активного слушания.</a:t>
            </a:r>
          </a:p>
          <a:p>
            <a:pPr marL="514350" indent="-514350" algn="just">
              <a:spcBef>
                <a:spcPts val="0"/>
              </a:spcBef>
              <a:buFont typeface="+mj-lt"/>
              <a:buAutoNum type="arabicPeriod" startAt="4"/>
            </a:pPr>
            <a:endParaRPr lang="ru-RU" dirty="0" smtClean="0"/>
          </a:p>
          <a:p>
            <a:pPr marL="0" indent="0" algn="just">
              <a:spcBef>
                <a:spcPts val="0"/>
              </a:spcBef>
              <a:buNone/>
            </a:pPr>
            <a:r>
              <a:rPr lang="ru-RU" dirty="0" smtClean="0"/>
              <a:t>4. Участники высказывают свое мнение о возможностях разрешения конфликта  (решения проблемы), о том, что может сделать каждая сторона для этого.</a:t>
            </a:r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964196" cy="96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2198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Этап 3: встреча участников к круге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1. Приветствие ведущего</a:t>
            </a:r>
            <a:r>
              <a:rPr lang="ru-RU" dirty="0"/>
              <a:t>, представление </a:t>
            </a:r>
            <a:r>
              <a:rPr lang="ru-RU" dirty="0">
                <a:solidFill>
                  <a:srgbClr val="0070C0"/>
                </a:solidFill>
              </a:rPr>
              <a:t>целей </a:t>
            </a:r>
            <a:r>
              <a:rPr lang="ru-RU" dirty="0"/>
              <a:t>начавшейся встречи.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2. Знакомство</a:t>
            </a:r>
            <a:r>
              <a:rPr lang="ru-RU" dirty="0"/>
              <a:t>. Каждый участник называет свое имя и цель своего участия во встрече.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3. </a:t>
            </a:r>
            <a:r>
              <a:rPr lang="ru-RU" dirty="0" smtClean="0"/>
              <a:t>Ведущий </a:t>
            </a:r>
            <a:r>
              <a:rPr lang="ru-RU" dirty="0"/>
              <a:t>предлагает участникам принять </a:t>
            </a:r>
            <a:r>
              <a:rPr lang="ru-RU" dirty="0">
                <a:solidFill>
                  <a:srgbClr val="0070C0"/>
                </a:solidFill>
              </a:rPr>
              <a:t>правила поведения </a:t>
            </a:r>
            <a:r>
              <a:rPr lang="ru-RU" dirty="0"/>
              <a:t>в кругу: говорить о себе, о своих чувствах, о своей точке зрения, не допускать обвинительных высказываний, после окончания круга сохранять конфиденциальность и т.д.  </a:t>
            </a: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936103" cy="9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39183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2271" y="548680"/>
            <a:ext cx="8229600" cy="4525963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4.</a:t>
            </a:r>
            <a:r>
              <a:rPr lang="ru-RU" dirty="0" smtClean="0"/>
              <a:t> Каждый </a:t>
            </a:r>
            <a:r>
              <a:rPr lang="ru-RU" dirty="0"/>
              <a:t>участник высказывает свое мнение о ситуации, отвечая на вопросы: в чем состоит ситуация, как развивался конфликт, каков вклад каждой стороны в возникновение и развитие конфликта, каковы последствия для их жизни, какие чувства вызывает эта ситуация.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5.</a:t>
            </a:r>
            <a:r>
              <a:rPr lang="ru-RU" dirty="0" smtClean="0"/>
              <a:t> Ведущий </a:t>
            </a:r>
            <a:r>
              <a:rPr lang="ru-RU" dirty="0"/>
              <a:t>обобщает все высказывания, делает выводы. </a:t>
            </a:r>
            <a:endParaRPr lang="ru-RU" dirty="0" smtClean="0"/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6. </a:t>
            </a:r>
            <a:r>
              <a:rPr lang="ru-RU" dirty="0" smtClean="0"/>
              <a:t>Участники </a:t>
            </a:r>
            <a:r>
              <a:rPr lang="ru-RU" dirty="0"/>
              <a:t>высказывают свое мнение о возможностях разрешения конфликта, о том, что может сделать каждая сторона для этого.</a:t>
            </a:r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50" y="116632"/>
            <a:ext cx="792087" cy="792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 descr="http://www.ca-mediators.net/uploads/posts/2017-11/1510058612_kartinka-trenin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4739558"/>
            <a:ext cx="2904604" cy="1768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391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7. </a:t>
            </a:r>
            <a:r>
              <a:rPr lang="ru-RU" dirty="0" smtClean="0"/>
              <a:t>Ведущий обобщает все высказывания, делает выводы и проверяет, насколько они совпадают с мнением членов круга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8. </a:t>
            </a:r>
            <a:r>
              <a:rPr lang="ru-RU" dirty="0" smtClean="0"/>
              <a:t>Ведущий определяет пункты соглашения или общую точку зрения</a:t>
            </a:r>
          </a:p>
          <a:p>
            <a:pPr mar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9. </a:t>
            </a:r>
            <a:r>
              <a:rPr lang="ru-RU" dirty="0" smtClean="0"/>
              <a:t>Ведущий помогает определить следующие шаги в нормализации отношений, соглашение оформляется письменно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10. </a:t>
            </a:r>
            <a:r>
              <a:rPr lang="ru-RU" dirty="0" smtClean="0"/>
              <a:t>Ведущий </a:t>
            </a:r>
            <a:r>
              <a:rPr lang="ru-RU" dirty="0"/>
              <a:t>предлагает участникам поделиться своими впечатлениями о прошедшей встрече, участники делают это по желанию.</a:t>
            </a:r>
          </a:p>
          <a:p>
            <a:pPr marL="0" lvl="0" indent="0" algn="just">
              <a:buNone/>
            </a:pPr>
            <a:r>
              <a:rPr lang="ru-RU" dirty="0" smtClean="0">
                <a:solidFill>
                  <a:srgbClr val="0070C0"/>
                </a:solidFill>
              </a:rPr>
              <a:t>11. </a:t>
            </a:r>
            <a:r>
              <a:rPr lang="ru-RU" dirty="0" smtClean="0"/>
              <a:t>Ведущий </a:t>
            </a:r>
            <a:r>
              <a:rPr lang="ru-RU" dirty="0"/>
              <a:t>благодарит всех за участие и завершает встречу.</a:t>
            </a:r>
          </a:p>
          <a:p>
            <a:pPr marL="0" indent="0">
              <a:buNone/>
            </a:pPr>
            <a:endParaRPr lang="ru-RU" dirty="0" smtClean="0"/>
          </a:p>
          <a:p>
            <a:pPr marL="0" lvl="0" indent="0">
              <a:buNone/>
            </a:pP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05" y="44624"/>
            <a:ext cx="864095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36706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424936" cy="1143000"/>
          </a:xfrm>
        </p:spPr>
        <p:txBody>
          <a:bodyPr>
            <a:normAutofit fontScale="90000"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Важные условия 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r>
              <a:rPr lang="ru-RU" sz="3600" b="1" dirty="0" smtClean="0">
                <a:solidFill>
                  <a:srgbClr val="0070C0"/>
                </a:solidFill>
              </a:rPr>
              <a:t>результативности круга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2907" y="1988840"/>
            <a:ext cx="8229600" cy="4525963"/>
          </a:xfrm>
        </p:spPr>
        <p:txBody>
          <a:bodyPr>
            <a:normAutofit fontScale="92500"/>
          </a:bodyPr>
          <a:lstStyle/>
          <a:p>
            <a:pPr algn="just"/>
            <a:r>
              <a:rPr lang="ru-RU" dirty="0" smtClean="0"/>
              <a:t>Компетентность  ведущего</a:t>
            </a:r>
          </a:p>
          <a:p>
            <a:pPr algn="just"/>
            <a:r>
              <a:rPr lang="ru-RU" dirty="0" smtClean="0"/>
              <a:t>Соблюдение этапов проведения круга</a:t>
            </a:r>
          </a:p>
          <a:p>
            <a:pPr algn="just"/>
            <a:r>
              <a:rPr lang="ru-RU" dirty="0" smtClean="0"/>
              <a:t>Соблюдение правил</a:t>
            </a:r>
          </a:p>
          <a:p>
            <a:pPr algn="just"/>
            <a:r>
              <a:rPr lang="ru-RU" dirty="0" smtClean="0"/>
              <a:t>Для </a:t>
            </a:r>
            <a:r>
              <a:rPr lang="ru-RU" dirty="0"/>
              <a:t>проведения </a:t>
            </a:r>
            <a:r>
              <a:rPr lang="ru-RU" dirty="0" smtClean="0"/>
              <a:t>круга </a:t>
            </a:r>
            <a:r>
              <a:rPr lang="ru-RU" dirty="0"/>
              <a:t>должно быть </a:t>
            </a:r>
            <a:r>
              <a:rPr lang="ru-RU" dirty="0" smtClean="0"/>
              <a:t>подготовлено помещение</a:t>
            </a:r>
            <a:r>
              <a:rPr lang="ru-RU" dirty="0"/>
              <a:t>, в котором можно рассадить всех участников по кругу, чтобы </a:t>
            </a:r>
            <a:r>
              <a:rPr lang="ru-RU" dirty="0" smtClean="0"/>
              <a:t>во время </a:t>
            </a:r>
            <a:r>
              <a:rPr lang="ru-RU" dirty="0"/>
              <a:t>общего разговора все могли видеть всех, что способствует </a:t>
            </a:r>
            <a:r>
              <a:rPr lang="ru-RU" dirty="0" smtClean="0"/>
              <a:t>открытому общению </a:t>
            </a:r>
            <a:r>
              <a:rPr lang="ru-RU" dirty="0"/>
              <a:t>и достижению взаимопонимания.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53941"/>
            <a:ext cx="970804" cy="970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5896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0375" y="332656"/>
            <a:ext cx="8229600" cy="796950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Круги примирения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86439" y="1268760"/>
            <a:ext cx="8229600" cy="3629000"/>
          </a:xfrm>
        </p:spPr>
        <p:txBody>
          <a:bodyPr/>
          <a:lstStyle/>
          <a:p>
            <a:pPr marL="0" indent="0">
              <a:buNone/>
            </a:pPr>
            <a:endParaRPr lang="ru-RU" dirty="0" smtClean="0">
              <a:solidFill>
                <a:srgbClr val="00000A"/>
              </a:solidFill>
              <a:ea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solidFill>
                  <a:srgbClr val="00000A"/>
                </a:solidFill>
                <a:ea typeface="Times New Roman"/>
              </a:rPr>
              <a:t>Технология направлена </a:t>
            </a:r>
            <a:r>
              <a:rPr lang="ru-RU" dirty="0">
                <a:solidFill>
                  <a:srgbClr val="00000A"/>
                </a:solidFill>
                <a:ea typeface="Times New Roman"/>
              </a:rPr>
              <a:t>на разрешение групповых конфликтов с включением социального окружения </a:t>
            </a:r>
            <a:r>
              <a:rPr lang="ru-RU" dirty="0" smtClean="0">
                <a:solidFill>
                  <a:srgbClr val="00000A"/>
                </a:solidFill>
                <a:ea typeface="Times New Roman"/>
              </a:rPr>
              <a:t>конфликтующих сторон.</a:t>
            </a:r>
            <a:endParaRPr lang="ru-RU" dirty="0"/>
          </a:p>
        </p:txBody>
      </p:sp>
      <p:sp>
        <p:nvSpPr>
          <p:cNvPr id="4" name="AutoShape 4" descr="https://mtdata.ru/u3/photo0FCC/20842073496-0/original.jpe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1" y="260648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586439" y="4221088"/>
            <a:ext cx="2232248" cy="2160240"/>
          </a:xfrm>
          <a:prstGeom prst="ellipse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 smtClean="0"/>
              <a:t>Круг заботы</a:t>
            </a:r>
            <a:endParaRPr lang="ru-RU" sz="24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3501008"/>
            <a:ext cx="2292295" cy="22191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702563" y="4077072"/>
            <a:ext cx="568863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dirty="0"/>
              <a:t>Круг </a:t>
            </a:r>
          </a:p>
          <a:p>
            <a:pPr lvl="0" algn="ctr"/>
            <a:r>
              <a:rPr lang="ru-RU" dirty="0"/>
              <a:t>решения </a:t>
            </a:r>
          </a:p>
          <a:p>
            <a:pPr lvl="0" algn="ctr"/>
            <a:r>
              <a:rPr lang="ru-RU" dirty="0"/>
              <a:t>проблем</a:t>
            </a:r>
          </a:p>
        </p:txBody>
      </p:sp>
      <p:sp>
        <p:nvSpPr>
          <p:cNvPr id="9" name="Овал 8"/>
          <p:cNvSpPr/>
          <p:nvPr/>
        </p:nvSpPr>
        <p:spPr>
          <a:xfrm>
            <a:off x="6156176" y="4221088"/>
            <a:ext cx="2232248" cy="2160240"/>
          </a:xfrm>
          <a:prstGeom prst="ellipse">
            <a:avLst/>
          </a:prstGeom>
          <a:ln w="57150"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/>
              <a:t>Круг </a:t>
            </a:r>
            <a:r>
              <a:rPr lang="ru-RU" sz="2400" dirty="0" smtClean="0"/>
              <a:t>сообщества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588272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Задачи ведущего 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 lvl="0" algn="just"/>
            <a:r>
              <a:rPr lang="ru-RU" dirty="0"/>
              <a:t>организация </a:t>
            </a:r>
            <a:r>
              <a:rPr lang="ru-RU" dirty="0" smtClean="0"/>
              <a:t>коммуникации </a:t>
            </a:r>
            <a:endParaRPr lang="ru-RU" dirty="0"/>
          </a:p>
          <a:p>
            <a:pPr lvl="0" algn="just"/>
            <a:r>
              <a:rPr lang="ru-RU" dirty="0"/>
              <a:t>оказание поддержки участникам в ситуациях, когда они испытывают негативные чувства (плачут, молчат в ответ на вопросы, слышат в свой адрес критику и т.д</a:t>
            </a:r>
            <a:r>
              <a:rPr lang="ru-RU" dirty="0" smtClean="0"/>
              <a:t>.) </a:t>
            </a:r>
            <a:endParaRPr lang="ru-RU" dirty="0"/>
          </a:p>
          <a:p>
            <a:pPr lvl="0" algn="just"/>
            <a:r>
              <a:rPr lang="ru-RU" dirty="0"/>
              <a:t>выдерживание темы разговора, если он уходит в области, не относящиеся к целям, поставленным перед </a:t>
            </a:r>
            <a:r>
              <a:rPr lang="ru-RU" dirty="0" smtClean="0"/>
              <a:t>участниками </a:t>
            </a:r>
            <a:endParaRPr lang="ru-RU" dirty="0"/>
          </a:p>
          <a:p>
            <a:pPr lvl="0" algn="just"/>
            <a:r>
              <a:rPr lang="ru-RU" dirty="0"/>
              <a:t>недопущение критики, обвинений, клеймения участников в адрес друга </a:t>
            </a:r>
            <a:r>
              <a:rPr lang="ru-RU" dirty="0" err="1" smtClean="0"/>
              <a:t>друга</a:t>
            </a:r>
            <a:r>
              <a:rPr lang="ru-RU" dirty="0" smtClean="0"/>
              <a:t> </a:t>
            </a:r>
            <a:endParaRPr lang="ru-RU" dirty="0"/>
          </a:p>
          <a:p>
            <a:pPr lvl="0" algn="just"/>
            <a:r>
              <a:rPr lang="ru-RU" dirty="0"/>
              <a:t>постоянное ориентирование участников на то, чтобы, говоря, они обращались не к ведущему (что гораздо легче в подобной ситуации), а к тому человеку, для кого предназначено высказывание, т.е. не «он(а)сказал(а)…», а «ты сказал(а)…»;</a:t>
            </a:r>
          </a:p>
          <a:p>
            <a:pPr algn="just"/>
            <a:r>
              <a:rPr lang="ru-RU" dirty="0"/>
              <a:t>поддержка ведущим инициатив, направленных на личностный рост конфликтующих сторон</a:t>
            </a: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9231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Основные правила встречи в </a:t>
            </a:r>
            <a:r>
              <a:rPr lang="ru-RU" sz="3600" b="1" dirty="0" smtClean="0">
                <a:solidFill>
                  <a:srgbClr val="0070C0"/>
                </a:solidFill>
              </a:rPr>
              <a:t>круге</a:t>
            </a:r>
            <a:endParaRPr lang="ru-RU" sz="36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- уважать </a:t>
            </a:r>
            <a:r>
              <a:rPr lang="ru-RU" dirty="0" smtClean="0"/>
              <a:t>символ слова (предмет, обозначающий говорящего);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говорить </a:t>
            </a:r>
            <a:r>
              <a:rPr lang="ru-RU" dirty="0" smtClean="0"/>
              <a:t>искренне и с уважением к участникам;</a:t>
            </a:r>
          </a:p>
          <a:p>
            <a:pPr marL="0" indent="0" algn="just">
              <a:buNone/>
            </a:pPr>
            <a:r>
              <a:rPr lang="ru-RU" dirty="0" smtClean="0"/>
              <a:t>- </a:t>
            </a:r>
            <a:r>
              <a:rPr lang="ru-RU" dirty="0"/>
              <a:t>оставаться в </a:t>
            </a:r>
            <a:r>
              <a:rPr lang="ru-RU" dirty="0" smtClean="0"/>
              <a:t>круге </a:t>
            </a:r>
            <a:r>
              <a:rPr lang="ru-RU" dirty="0"/>
              <a:t>до его </a:t>
            </a:r>
            <a:r>
              <a:rPr lang="ru-RU" dirty="0" smtClean="0"/>
              <a:t>завершения; 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соблюдать </a:t>
            </a:r>
            <a:r>
              <a:rPr lang="ru-RU" dirty="0" smtClean="0"/>
              <a:t>конфиденциальность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864095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://balkhash.goo.kz/media/img/photohost/585e271330f6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8188" y="4365104"/>
            <a:ext cx="2232248" cy="223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654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solidFill>
                  <a:srgbClr val="0070C0"/>
                </a:solidFill>
              </a:rPr>
              <a:t>Символ слова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021907"/>
          </a:xfrm>
        </p:spPr>
        <p:txBody>
          <a:bodyPr>
            <a:normAutofit/>
          </a:bodyPr>
          <a:lstStyle/>
          <a:p>
            <a:pPr algn="just"/>
            <a:r>
              <a:rPr lang="ru-RU" sz="2800" dirty="0" smtClean="0"/>
              <a:t>Символ </a:t>
            </a:r>
            <a:r>
              <a:rPr lang="ru-RU" sz="2800" dirty="0"/>
              <a:t>слова передается только в одну </a:t>
            </a:r>
            <a:r>
              <a:rPr lang="ru-RU" sz="2800" dirty="0" smtClean="0"/>
              <a:t>сторону</a:t>
            </a:r>
          </a:p>
          <a:p>
            <a:pPr algn="just"/>
            <a:r>
              <a:rPr lang="ru-RU" sz="2800" dirty="0" smtClean="0"/>
              <a:t>Люди </a:t>
            </a:r>
            <a:r>
              <a:rPr lang="ru-RU" sz="2800" dirty="0"/>
              <a:t>высказываются только с символом слова в </a:t>
            </a:r>
            <a:r>
              <a:rPr lang="ru-RU" sz="2800" dirty="0" smtClean="0"/>
              <a:t>руках</a:t>
            </a:r>
          </a:p>
          <a:p>
            <a:pPr algn="just"/>
            <a:r>
              <a:rPr lang="ru-RU" sz="2800" dirty="0" smtClean="0"/>
              <a:t>Символ </a:t>
            </a:r>
            <a:r>
              <a:rPr lang="ru-RU" sz="2800" dirty="0"/>
              <a:t>слова </a:t>
            </a:r>
            <a:r>
              <a:rPr lang="ru-RU" sz="2800" dirty="0" smtClean="0"/>
              <a:t>должен обойти </a:t>
            </a:r>
            <a:r>
              <a:rPr lang="ru-RU" sz="2800" dirty="0"/>
              <a:t>к</a:t>
            </a:r>
            <a:r>
              <a:rPr lang="ru-RU" sz="2800" dirty="0" smtClean="0"/>
              <a:t>руг </a:t>
            </a:r>
            <a:r>
              <a:rPr lang="ru-RU" sz="2800" dirty="0"/>
              <a:t>и </a:t>
            </a:r>
            <a:r>
              <a:rPr lang="ru-RU" sz="2800" dirty="0" smtClean="0"/>
              <a:t>вернуться </a:t>
            </a:r>
            <a:r>
              <a:rPr lang="ru-RU" sz="2800" dirty="0"/>
              <a:t>к </a:t>
            </a:r>
            <a:r>
              <a:rPr lang="ru-RU" sz="2800" dirty="0" smtClean="0"/>
              <a:t> ведущему</a:t>
            </a: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2" name="Picture 2" descr="https://static8.depositphotos.com/1352665/834/v/950/depositphotos_8347427-stock-illustration-a-girl-dressed-up-lik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149080"/>
            <a:ext cx="2376264" cy="23762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536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Церемония </a:t>
            </a:r>
            <a:r>
              <a:rPr lang="ru-RU" sz="3600" b="1" dirty="0">
                <a:solidFill>
                  <a:srgbClr val="0070C0"/>
                </a:solidFill>
              </a:rPr>
              <a:t>открытия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6368" y="1420160"/>
            <a:ext cx="8322096" cy="510518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создает </a:t>
            </a:r>
            <a:r>
              <a:rPr lang="ru-RU" dirty="0"/>
              <a:t>чувство </a:t>
            </a:r>
            <a:r>
              <a:rPr lang="ru-RU" dirty="0" smtClean="0"/>
              <a:t>общности </a:t>
            </a:r>
            <a:endParaRPr lang="ru-RU" dirty="0"/>
          </a:p>
          <a:p>
            <a:pPr algn="just"/>
            <a:r>
              <a:rPr lang="ru-RU" dirty="0" smtClean="0"/>
              <a:t>готовит  </a:t>
            </a:r>
            <a:r>
              <a:rPr lang="ru-RU" dirty="0"/>
              <a:t>людей к честному, уважительному и конструктивному освобождению от негативных </a:t>
            </a:r>
            <a:r>
              <a:rPr lang="ru-RU" dirty="0" smtClean="0"/>
              <a:t>эмоций </a:t>
            </a:r>
            <a:endParaRPr lang="ru-RU" dirty="0"/>
          </a:p>
          <a:p>
            <a:pPr algn="just"/>
            <a:r>
              <a:rPr lang="ru-RU" dirty="0" smtClean="0"/>
              <a:t>определяет </a:t>
            </a:r>
            <a:r>
              <a:rPr lang="ru-RU" dirty="0"/>
              <a:t>безопасное пространство для откровенного разговора и роста </a:t>
            </a:r>
            <a:r>
              <a:rPr lang="ru-RU" dirty="0" smtClean="0"/>
              <a:t>взаимопонимания </a:t>
            </a:r>
            <a:endParaRPr lang="ru-RU" dirty="0"/>
          </a:p>
          <a:p>
            <a:pPr algn="just"/>
            <a:r>
              <a:rPr lang="ru-RU" dirty="0" smtClean="0"/>
              <a:t>побуждает </a:t>
            </a:r>
            <a:r>
              <a:rPr lang="ru-RU" dirty="0"/>
              <a:t>участников действовать на основе личных </a:t>
            </a:r>
            <a:r>
              <a:rPr lang="ru-RU" dirty="0" smtClean="0"/>
              <a:t>ценностей </a:t>
            </a:r>
            <a:endParaRPr lang="ru-RU" dirty="0"/>
          </a:p>
          <a:p>
            <a:pPr algn="just"/>
            <a:r>
              <a:rPr lang="ru-RU" dirty="0" smtClean="0"/>
              <a:t>укрепляет </a:t>
            </a:r>
            <a:r>
              <a:rPr lang="ru-RU" dirty="0"/>
              <a:t>общие </a:t>
            </a:r>
            <a:r>
              <a:rPr lang="ru-RU" dirty="0" smtClean="0"/>
              <a:t>ценности </a:t>
            </a:r>
            <a:endParaRPr lang="ru-RU" dirty="0"/>
          </a:p>
          <a:p>
            <a:pPr algn="just"/>
            <a:r>
              <a:rPr lang="ru-RU" dirty="0" smtClean="0"/>
              <a:t>готовит  </a:t>
            </a:r>
            <a:r>
              <a:rPr lang="ru-RU" dirty="0"/>
              <a:t>участников к совместной работе как членов </a:t>
            </a:r>
            <a:r>
              <a:rPr lang="ru-RU" dirty="0" smtClean="0"/>
              <a:t>группы </a:t>
            </a:r>
            <a:endParaRPr lang="ru-RU" dirty="0"/>
          </a:p>
          <a:p>
            <a:pPr algn="just"/>
            <a:r>
              <a:rPr lang="ru-RU" dirty="0" smtClean="0"/>
              <a:t>создает </a:t>
            </a:r>
            <a:r>
              <a:rPr lang="ru-RU" dirty="0"/>
              <a:t>понимание того, </a:t>
            </a:r>
            <a:r>
              <a:rPr lang="ru-RU" dirty="0" smtClean="0"/>
              <a:t>возникшие проблемы</a:t>
            </a:r>
            <a:r>
              <a:rPr lang="ru-RU" dirty="0"/>
              <a:t>, </a:t>
            </a:r>
            <a:r>
              <a:rPr lang="ru-RU" dirty="0" smtClean="0"/>
              <a:t>лучше </a:t>
            </a:r>
            <a:r>
              <a:rPr lang="ru-RU" dirty="0"/>
              <a:t>решать </a:t>
            </a:r>
            <a:r>
              <a:rPr lang="ru-RU" dirty="0" smtClean="0"/>
              <a:t>сообща </a:t>
            </a:r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413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Церемония </a:t>
            </a:r>
            <a:r>
              <a:rPr lang="ru-RU" sz="3600" b="1" dirty="0">
                <a:solidFill>
                  <a:srgbClr val="0070C0"/>
                </a:solidFill>
              </a:rPr>
              <a:t>закрытия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ru-RU" dirty="0"/>
              <a:t>позволяет обдумать то хорошее, к чему </a:t>
            </a:r>
            <a:r>
              <a:rPr lang="ru-RU" dirty="0" smtClean="0"/>
              <a:t>пришли участники круга в результате обсуждения проблемы </a:t>
            </a:r>
          </a:p>
          <a:p>
            <a:pPr algn="just"/>
            <a:r>
              <a:rPr lang="ru-RU" dirty="0" smtClean="0"/>
              <a:t>напоминает </a:t>
            </a:r>
            <a:r>
              <a:rPr lang="ru-RU" dirty="0"/>
              <a:t>о созданных связях и </a:t>
            </a:r>
            <a:r>
              <a:rPr lang="ru-RU" dirty="0" smtClean="0"/>
              <a:t>выражает </a:t>
            </a:r>
            <a:r>
              <a:rPr lang="ru-RU" dirty="0"/>
              <a:t>надежду на длительный успех процесса к</a:t>
            </a:r>
            <a:r>
              <a:rPr lang="ru-RU" dirty="0" smtClean="0"/>
              <a:t>руга </a:t>
            </a:r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6" name="Picture 2" descr="https://ic.pics.livejournal.com/lopatin_an/78163713/1717/1717_9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4077072"/>
            <a:ext cx="2376264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7813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8229600" cy="114300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Ведущий может:</a:t>
            </a:r>
            <a:br>
              <a:rPr lang="ru-RU" sz="3600" b="1" dirty="0" smtClean="0">
                <a:solidFill>
                  <a:srgbClr val="0070C0"/>
                </a:solidFill>
              </a:rPr>
            </a:b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96752"/>
            <a:ext cx="8219256" cy="4929411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подвести итог сказанному в круге и поднять другие вопросы до того, как он передаст символ слова дальше </a:t>
            </a:r>
          </a:p>
          <a:p>
            <a:pPr marL="0" indent="0" algn="just">
              <a:buNone/>
            </a:pPr>
            <a:r>
              <a:rPr lang="ru-RU" dirty="0" smtClean="0"/>
              <a:t> - оставить символ слова у себя и попросить некоторых участников объяснить какие-то моменты или ответить на определенные вопросы </a:t>
            </a:r>
          </a:p>
          <a:p>
            <a:pPr marL="0" indent="0" algn="just">
              <a:buNone/>
            </a:pPr>
            <a:r>
              <a:rPr lang="ru-RU" dirty="0" smtClean="0"/>
              <a:t> - передать символ слова другому участнику для начала нового раунда круга </a:t>
            </a:r>
            <a:r>
              <a:rPr lang="ru-RU" dirty="0"/>
              <a:t>- оставить символ слова у себя и предложить любому из </a:t>
            </a:r>
            <a:r>
              <a:rPr lang="ru-RU" dirty="0" smtClean="0"/>
              <a:t>круга высказаться</a:t>
            </a:r>
          </a:p>
          <a:p>
            <a:pPr marL="0" indent="0" algn="just">
              <a:buNone/>
            </a:pPr>
            <a:r>
              <a:rPr lang="ru-RU" dirty="0"/>
              <a:t> - поместить символ слова в центр </a:t>
            </a:r>
            <a:r>
              <a:rPr lang="ru-RU" dirty="0" smtClean="0"/>
              <a:t>круга</a:t>
            </a:r>
            <a:r>
              <a:rPr lang="ru-RU" dirty="0"/>
              <a:t>, чтобы его мог взять любой участник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1008111" cy="1008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598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70C0"/>
                </a:solidFill>
              </a:rPr>
              <a:t>Этап 4: консилиум </a:t>
            </a:r>
            <a:r>
              <a:rPr lang="ru-RU" sz="3200" b="1" dirty="0">
                <a:solidFill>
                  <a:srgbClr val="0070C0"/>
                </a:solidFill>
              </a:rPr>
              <a:t>специалистов по результатам проведенной </a:t>
            </a:r>
            <a:r>
              <a:rPr lang="ru-RU" sz="3200" b="1" dirty="0" smtClean="0">
                <a:solidFill>
                  <a:srgbClr val="0070C0"/>
                </a:solidFill>
              </a:rPr>
              <a:t>работы (СШМ)</a:t>
            </a:r>
            <a:endParaRPr lang="ru-RU" sz="32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5257800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>
                <a:solidFill>
                  <a:srgbClr val="0070C0"/>
                </a:solidFill>
              </a:rPr>
              <a:t>Цель </a:t>
            </a:r>
            <a:r>
              <a:rPr lang="ru-RU" dirty="0" smtClean="0">
                <a:solidFill>
                  <a:srgbClr val="0070C0"/>
                </a:solidFill>
              </a:rPr>
              <a:t>консилиума </a:t>
            </a:r>
            <a:r>
              <a:rPr lang="ru-RU" dirty="0" smtClean="0"/>
              <a:t>-  </a:t>
            </a:r>
            <a:r>
              <a:rPr lang="ru-RU" dirty="0"/>
              <a:t>обмен мнениями по следующим вопросам: </a:t>
            </a:r>
          </a:p>
          <a:p>
            <a:pPr lvl="0" algn="just"/>
            <a:r>
              <a:rPr lang="ru-RU" dirty="0"/>
              <a:t>как велась подготовка и  планирование </a:t>
            </a:r>
            <a:r>
              <a:rPr lang="ru-RU" dirty="0" smtClean="0"/>
              <a:t>работы </a:t>
            </a:r>
            <a:endParaRPr lang="ru-RU" dirty="0"/>
          </a:p>
          <a:p>
            <a:pPr lvl="0" algn="just"/>
            <a:r>
              <a:rPr lang="ru-RU" dirty="0"/>
              <a:t>все ли пункты плана были достаточно </a:t>
            </a:r>
            <a:r>
              <a:rPr lang="ru-RU" dirty="0" smtClean="0"/>
              <a:t>проработаны </a:t>
            </a:r>
            <a:endParaRPr lang="ru-RU" dirty="0"/>
          </a:p>
          <a:p>
            <a:pPr lvl="0" algn="just"/>
            <a:r>
              <a:rPr lang="ru-RU" dirty="0"/>
              <a:t>насколько эффективно были проведены предварительные встречи с каждой из противоборствующих </a:t>
            </a:r>
            <a:r>
              <a:rPr lang="ru-RU" dirty="0" smtClean="0"/>
              <a:t>сторон </a:t>
            </a:r>
            <a:endParaRPr lang="ru-RU" dirty="0"/>
          </a:p>
          <a:p>
            <a:pPr lvl="0" algn="just"/>
            <a:r>
              <a:rPr lang="ru-RU" dirty="0"/>
              <a:t>достиг ли </a:t>
            </a:r>
            <a:r>
              <a:rPr lang="ru-RU" dirty="0" smtClean="0"/>
              <a:t>круг </a:t>
            </a:r>
            <a:r>
              <a:rPr lang="ru-RU" dirty="0"/>
              <a:t>сообщества поставленных </a:t>
            </a:r>
            <a:r>
              <a:rPr lang="ru-RU" dirty="0" smtClean="0"/>
              <a:t>целей </a:t>
            </a:r>
            <a:endParaRPr lang="ru-RU" dirty="0"/>
          </a:p>
          <a:p>
            <a:pPr lvl="0" algn="just"/>
            <a:r>
              <a:rPr lang="ru-RU" dirty="0"/>
              <a:t>как возникали и как преодолевались затруднения в ходе работы, что мешало и что помогало достижению поставленных </a:t>
            </a:r>
            <a:r>
              <a:rPr lang="ru-RU" dirty="0" smtClean="0"/>
              <a:t>целей </a:t>
            </a:r>
            <a:endParaRPr lang="ru-RU" dirty="0"/>
          </a:p>
          <a:p>
            <a:pPr lvl="0" algn="just"/>
            <a:r>
              <a:rPr lang="ru-RU" dirty="0"/>
              <a:t>каков прогноз развития </a:t>
            </a:r>
            <a:r>
              <a:rPr lang="ru-RU" dirty="0" smtClean="0"/>
              <a:t>ситуации </a:t>
            </a:r>
          </a:p>
          <a:p>
            <a:pPr lvl="0" algn="just"/>
            <a:r>
              <a:rPr lang="ru-RU" dirty="0"/>
              <a:t>с</a:t>
            </a:r>
            <a:r>
              <a:rPr lang="ru-RU" dirty="0" smtClean="0"/>
              <a:t>оставляется анализ проведенной работы (по этапам) к которому прилагается разработанный в круге план действий по решению проблемы</a:t>
            </a:r>
          </a:p>
          <a:p>
            <a:pPr lvl="0" algn="just"/>
            <a:endParaRPr lang="ru-RU" dirty="0"/>
          </a:p>
          <a:p>
            <a:pPr algn="just"/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864095" cy="8640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803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Основные  результаты круга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- с</a:t>
            </a:r>
            <a:r>
              <a:rPr lang="ru-RU" dirty="0" smtClean="0"/>
              <a:t>оставление плана действий относительно урегулирования проблемной ситуации</a:t>
            </a:r>
          </a:p>
          <a:p>
            <a:pPr marL="0" indent="0" algn="just">
              <a:buNone/>
            </a:pPr>
            <a:r>
              <a:rPr lang="ru-RU" dirty="0" smtClean="0"/>
              <a:t>- осознание участником своих </a:t>
            </a:r>
            <a:r>
              <a:rPr lang="ru-RU" dirty="0"/>
              <a:t>чувств, потребностей, убеждений, мотивов  </a:t>
            </a:r>
            <a:r>
              <a:rPr lang="ru-RU" dirty="0" smtClean="0"/>
              <a:t>поведения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осознание собственного вклада в создавшуюся кризисную ситуацию (не другие виноваты, а я сам </a:t>
            </a:r>
            <a:r>
              <a:rPr lang="ru-RU" dirty="0" smtClean="0"/>
              <a:t>… )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активизация внутренних позитивных ресурсов </a:t>
            </a:r>
            <a:r>
              <a:rPr lang="ru-RU" dirty="0" smtClean="0"/>
              <a:t>участника, </a:t>
            </a:r>
            <a:r>
              <a:rPr lang="ru-RU" dirty="0"/>
              <a:t>повышение </a:t>
            </a:r>
            <a:r>
              <a:rPr lang="ru-RU" dirty="0" smtClean="0"/>
              <a:t>самооценки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повышение способности  адаптации к меняющимся условиям жизни, а также к тяжелым кризисным </a:t>
            </a:r>
            <a:r>
              <a:rPr lang="ru-RU" dirty="0" smtClean="0"/>
              <a:t>ситуациям 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 развитие способности </a:t>
            </a:r>
            <a:r>
              <a:rPr lang="ru-RU" dirty="0" smtClean="0"/>
              <a:t>по-другому </a:t>
            </a:r>
            <a:r>
              <a:rPr lang="ru-RU" dirty="0"/>
              <a:t>посмотреть на конфликт, придумать выход из трудной  </a:t>
            </a:r>
            <a:r>
              <a:rPr lang="ru-RU" dirty="0" smtClean="0"/>
              <a:t>ситуации 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40465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340768"/>
            <a:ext cx="8229600" cy="4536504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- доверие к себе, развитие   мотивации на  социально-полезную активность</a:t>
            </a:r>
          </a:p>
          <a:p>
            <a:pPr marL="0" indent="0" algn="just">
              <a:buNone/>
            </a:pPr>
            <a:r>
              <a:rPr lang="ru-RU" dirty="0" smtClean="0"/>
              <a:t>- развитие способности построения эмоционально благополучных отношений </a:t>
            </a:r>
          </a:p>
          <a:p>
            <a:pPr marL="0" indent="0" algn="just">
              <a:buNone/>
            </a:pPr>
            <a:r>
              <a:rPr lang="ru-RU" dirty="0" smtClean="0"/>
              <a:t>- развитие умения позитивного отношения к неизбежным между людьми столкновениям интересов и потребностей </a:t>
            </a:r>
          </a:p>
          <a:p>
            <a:pPr marL="0" indent="0" algn="just">
              <a:buNone/>
            </a:pPr>
            <a:r>
              <a:rPr lang="ru-RU" dirty="0" smtClean="0"/>
              <a:t>- развитие умения использовать конфликты для лучшего понимания  себя и других, а также для решения проблем </a:t>
            </a:r>
          </a:p>
          <a:p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1"/>
            <a:ext cx="936103" cy="936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23701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Благодарим за внимание </a:t>
            </a:r>
            <a:endParaRPr lang="ru-RU" sz="4800" b="1" dirty="0">
              <a:solidFill>
                <a:srgbClr val="0070C0"/>
              </a:solidFill>
            </a:endParaRPr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0"/>
            <a:ext cx="1080120" cy="108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941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Особенности применения технологии круг заботы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ru-RU" dirty="0"/>
              <a:t>Круг заботы проводится в случаях, когда ребенок или семья </a:t>
            </a:r>
            <a:r>
              <a:rPr lang="ru-RU" dirty="0" smtClean="0"/>
              <a:t>находится в СОП. </a:t>
            </a:r>
            <a:r>
              <a:rPr lang="ru-RU" dirty="0"/>
              <a:t>В этих ситуациях необходимо создавать некоторый </a:t>
            </a:r>
            <a:r>
              <a:rPr lang="ru-RU" i="1" dirty="0"/>
              <a:t>эквивалент первичной социальной среды, </a:t>
            </a:r>
            <a:r>
              <a:rPr lang="ru-RU" dirty="0"/>
              <a:t>поддерживающей ребёнка, а также запускать </a:t>
            </a:r>
            <a:r>
              <a:rPr lang="ru-RU" i="1" dirty="0"/>
              <a:t>процесс реабилитации для </a:t>
            </a:r>
            <a:r>
              <a:rPr lang="ru-RU" i="1" dirty="0" smtClean="0"/>
              <a:t>родителя.</a:t>
            </a:r>
            <a:r>
              <a:rPr lang="ru-RU" dirty="0" smtClean="0"/>
              <a:t> </a:t>
            </a:r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71" y="260648"/>
            <a:ext cx="604905" cy="6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69976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88640"/>
            <a:ext cx="8229600" cy="6480720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dirty="0" smtClean="0"/>
              <a:t>    </a:t>
            </a:r>
            <a:r>
              <a:rPr lang="ru-RU" b="1" dirty="0" smtClean="0">
                <a:solidFill>
                  <a:srgbClr val="0070C0"/>
                </a:solidFill>
              </a:rPr>
              <a:t>Алгоритм проведения </a:t>
            </a:r>
          </a:p>
          <a:p>
            <a:pPr marL="0" indent="0" algn="just">
              <a:buNone/>
            </a:pPr>
            <a:r>
              <a:rPr lang="ru-RU" dirty="0"/>
              <a:t> </a:t>
            </a:r>
            <a:r>
              <a:rPr lang="ru-RU" dirty="0" smtClean="0"/>
              <a:t>    </a:t>
            </a:r>
            <a:r>
              <a:rPr lang="ru-RU" u="sng" dirty="0" smtClean="0"/>
              <a:t>На </a:t>
            </a:r>
            <a:r>
              <a:rPr lang="ru-RU" u="sng" dirty="0"/>
              <a:t>этапе подготовки: </a:t>
            </a:r>
          </a:p>
          <a:p>
            <a:pPr marL="0" indent="0" algn="just">
              <a:buNone/>
            </a:pPr>
            <a:r>
              <a:rPr lang="ru-RU" dirty="0"/>
              <a:t> - специалист знакомится с ситуацией и определяет возможных участников «круга</a:t>
            </a:r>
            <a:r>
              <a:rPr lang="ru-RU" dirty="0" smtClean="0"/>
              <a:t>»;</a:t>
            </a:r>
            <a:endParaRPr lang="ru-RU" dirty="0"/>
          </a:p>
          <a:p>
            <a:pPr algn="just">
              <a:buFontTx/>
              <a:buChar char="-"/>
            </a:pPr>
            <a:r>
              <a:rPr lang="ru-RU" dirty="0" smtClean="0">
                <a:solidFill>
                  <a:srgbClr val="000000"/>
                </a:solidFill>
                <a:ea typeface="Times New Roman"/>
              </a:rPr>
              <a:t>проводит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серию встреч: с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несовершеннолетними,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родителями, родственниками, учителями,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коллегами по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работе, представителями социального учреждения,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КДН.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Результатом таких встреч должно быть установление доверительных отношений, получение согласия на участие и привлечение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внешних ресурсов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к осуществлению поддержки и заботы о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несовершеннолетнем,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подготовка участников к разговору в форме заинтересованного конструктивного обсуждения. </a:t>
            </a:r>
            <a:endParaRPr lang="ru-RU" dirty="0" smtClean="0">
              <a:solidFill>
                <a:srgbClr val="000000"/>
              </a:solidFill>
              <a:ea typeface="Times New Roman"/>
            </a:endParaRPr>
          </a:p>
          <a:p>
            <a:pPr marL="0" indent="0" algn="just">
              <a:buNone/>
            </a:pPr>
            <a:r>
              <a:rPr lang="ru-RU" u="sng" dirty="0" smtClean="0">
                <a:solidFill>
                  <a:srgbClr val="000000"/>
                </a:solidFill>
                <a:ea typeface="Times New Roman"/>
              </a:rPr>
              <a:t>На этапе проведения круга: 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ведущий </a:t>
            </a:r>
            <a:r>
              <a:rPr lang="ru-RU" dirty="0">
                <a:solidFill>
                  <a:srgbClr val="000000"/>
                </a:solidFill>
                <a:ea typeface="Times New Roman"/>
              </a:rPr>
              <a:t>поддерживает формат и правила разговора. Участники высказываются по очереди, оценивая ситуацию и внося предложения о своём участии в её изменении</a:t>
            </a:r>
            <a:r>
              <a:rPr lang="ru-RU" dirty="0" smtClean="0">
                <a:solidFill>
                  <a:srgbClr val="000000"/>
                </a:solidFill>
                <a:ea typeface="Times New Roman"/>
              </a:rPr>
              <a:t>. </a:t>
            </a:r>
            <a:endParaRPr lang="ru-RU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132" y="116632"/>
            <a:ext cx="604905" cy="6049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5049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9481" y="908720"/>
            <a:ext cx="8229600" cy="5472607"/>
          </a:xfrm>
        </p:spPr>
        <p:txBody>
          <a:bodyPr>
            <a:normAutofit fontScale="92500" lnSpcReduction="10000"/>
          </a:bodyPr>
          <a:lstStyle/>
          <a:p>
            <a:pPr marL="0" indent="0" algn="just">
              <a:buNone/>
            </a:pPr>
            <a:r>
              <a:rPr lang="ru-RU" dirty="0" smtClean="0">
                <a:ea typeface="Times New Roman"/>
              </a:rPr>
              <a:t>В итоге проведения </a:t>
            </a:r>
            <a:r>
              <a:rPr lang="ru-RU" dirty="0" smtClean="0">
                <a:ea typeface="Times New Roman"/>
              </a:rPr>
              <a:t>технологии «Круг заботы» </a:t>
            </a:r>
            <a:r>
              <a:rPr lang="ru-RU" dirty="0" smtClean="0">
                <a:ea typeface="Times New Roman"/>
              </a:rPr>
              <a:t>инициативы </a:t>
            </a:r>
            <a:r>
              <a:rPr lang="ru-RU" dirty="0">
                <a:ea typeface="Times New Roman"/>
              </a:rPr>
              <a:t>участников </a:t>
            </a:r>
            <a:r>
              <a:rPr lang="ru-RU" dirty="0" smtClean="0">
                <a:ea typeface="Times New Roman"/>
              </a:rPr>
              <a:t>круга </a:t>
            </a:r>
            <a:r>
              <a:rPr lang="ru-RU" dirty="0">
                <a:ea typeface="Times New Roman"/>
              </a:rPr>
              <a:t>с помощью ведущего должны превратиться в серию взаимосвязанных мероприятий, которая оформляется в виде </a:t>
            </a:r>
            <a:r>
              <a:rPr lang="ru-RU" b="1" dirty="0">
                <a:solidFill>
                  <a:srgbClr val="0070C0"/>
                </a:solidFill>
                <a:ea typeface="Times New Roman"/>
              </a:rPr>
              <a:t>программы</a:t>
            </a:r>
            <a:r>
              <a:rPr lang="ru-RU" dirty="0">
                <a:solidFill>
                  <a:srgbClr val="0070C0"/>
                </a:solidFill>
                <a:ea typeface="Times New Roman"/>
              </a:rPr>
              <a:t> </a:t>
            </a:r>
            <a:r>
              <a:rPr lang="ru-RU" dirty="0" smtClean="0">
                <a:ea typeface="Times New Roman"/>
              </a:rPr>
              <a:t>помощи </a:t>
            </a:r>
            <a:r>
              <a:rPr lang="ru-RU" dirty="0">
                <a:ea typeface="Times New Roman"/>
              </a:rPr>
              <a:t>семье, включающей обязательства всех участников, родителей и ребёнка по её выполнению. </a:t>
            </a:r>
            <a:endParaRPr lang="ru-RU" dirty="0" smtClean="0">
              <a:ea typeface="Times New Roman"/>
            </a:endParaRPr>
          </a:p>
          <a:p>
            <a:pPr marL="0" indent="0" algn="just">
              <a:buNone/>
            </a:pPr>
            <a:r>
              <a:rPr lang="ru-RU" dirty="0" smtClean="0">
                <a:ea typeface="Times New Roman"/>
              </a:rPr>
              <a:t>После </a:t>
            </a:r>
            <a:r>
              <a:rPr lang="ru-RU" dirty="0">
                <a:ea typeface="Times New Roman"/>
              </a:rPr>
              <a:t>круга специалисты сопровождают выполнение </a:t>
            </a:r>
            <a:r>
              <a:rPr lang="ru-RU" dirty="0" smtClean="0">
                <a:ea typeface="Times New Roman"/>
              </a:rPr>
              <a:t>программы, </a:t>
            </a:r>
            <a:r>
              <a:rPr lang="ru-RU" dirty="0">
                <a:ea typeface="Times New Roman"/>
              </a:rPr>
              <a:t>оказывают необходимую помощь, в то время как ребёнок получает поддержку социализирующего характера</a:t>
            </a:r>
            <a:r>
              <a:rPr lang="ru-RU" dirty="0" smtClean="0">
                <a:ea typeface="Times New Roman"/>
              </a:rPr>
              <a:t>. </a:t>
            </a:r>
            <a:endParaRPr lang="ru-RU" sz="4400" dirty="0">
              <a:ea typeface="Times New Roman"/>
            </a:endParaRPr>
          </a:p>
          <a:p>
            <a:endParaRPr lang="ru-RU" dirty="0"/>
          </a:p>
        </p:txBody>
      </p:sp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279" y="116632"/>
            <a:ext cx="864096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6359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9552" y="85854"/>
            <a:ext cx="814724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Calibri" pitchFamily="34" charset="0"/>
                <a:ea typeface="Lucida Sans Unicode" pitchFamily="34" charset="0"/>
                <a:cs typeface="Times New Roman" pitchFamily="18" charset="0"/>
              </a:rPr>
              <a:t>Программа социально-психолого-педагогической помощи семье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rgbClr val="0070C0"/>
              </a:solidFill>
              <a:effectLst/>
              <a:latin typeface="Calibri" pitchFamily="34" charset="0"/>
              <a:cs typeface="Arial" pitchFamily="34" charset="0"/>
            </a:endParaRPr>
          </a:p>
        </p:txBody>
      </p:sp>
      <p:graphicFrame>
        <p:nvGraphicFramePr>
          <p:cNvPr id="14" name="Объект 1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70605845"/>
              </p:ext>
            </p:extLst>
          </p:nvPr>
        </p:nvGraphicFramePr>
        <p:xfrm>
          <a:off x="971600" y="492806"/>
          <a:ext cx="7920880" cy="228211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960167"/>
                <a:gridCol w="3960713"/>
              </a:tblGrid>
              <a:tr h="37341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Данные</a:t>
                      </a:r>
                      <a:r>
                        <a:rPr lang="en-US" sz="1100" dirty="0">
                          <a:effectLst/>
                        </a:rPr>
                        <a:t> о </a:t>
                      </a:r>
                      <a:r>
                        <a:rPr lang="en-US" sz="1100" dirty="0" err="1" smtClean="0">
                          <a:effectLst/>
                        </a:rPr>
                        <a:t>несовершеннолетнем</a:t>
                      </a:r>
                      <a:r>
                        <a:rPr lang="ru-RU" sz="1100" dirty="0" smtClean="0">
                          <a:effectLst/>
                        </a:rPr>
                        <a:t>:</a:t>
                      </a:r>
                      <a:r>
                        <a:rPr lang="en-US" sz="1100" dirty="0">
                          <a:effectLst/>
                        </a:rPr>
                        <a:t> 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  <a:tr h="68844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Перечень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конкретных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проблем</a:t>
                      </a:r>
                      <a:r>
                        <a:rPr lang="en-US" sz="1100" dirty="0" smtClean="0">
                          <a:effectLst/>
                        </a:rPr>
                        <a:t>:</a:t>
                      </a: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  <a:tr h="5309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Характеристика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семьи</a:t>
                      </a:r>
                      <a:r>
                        <a:rPr lang="en-US" sz="1100" dirty="0" smtClean="0">
                          <a:effectLst/>
                        </a:rPr>
                        <a:t>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  <a:tr h="21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Куратор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  <a:tr h="21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Срок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en-US" sz="1100" dirty="0" err="1">
                          <a:effectLst/>
                        </a:rPr>
                        <a:t>реализации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ru-RU" sz="1100" dirty="0">
                          <a:effectLst/>
                        </a:rPr>
                        <a:t>программы</a:t>
                      </a:r>
                      <a:r>
                        <a:rPr lang="en-US" sz="1100" dirty="0">
                          <a:effectLst/>
                        </a:rPr>
                        <a:t>: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  <a:tr h="215898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ru-RU" sz="11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1068" marR="31068" marT="31068" marB="31068">
                    <a:noFill/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5980413"/>
              </p:ext>
            </p:extLst>
          </p:nvPr>
        </p:nvGraphicFramePr>
        <p:xfrm>
          <a:off x="611560" y="2645365"/>
          <a:ext cx="8280919" cy="331237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8563"/>
                <a:gridCol w="893907"/>
                <a:gridCol w="893907"/>
                <a:gridCol w="893907"/>
                <a:gridCol w="893907"/>
                <a:gridCol w="893907"/>
                <a:gridCol w="893907"/>
                <a:gridCol w="894457"/>
                <a:gridCol w="894457"/>
              </a:tblGrid>
              <a:tr h="691788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Специалист</a:t>
                      </a:r>
                      <a:r>
                        <a:rPr lang="ru-RU" sz="1000" dirty="0">
                          <a:effectLst/>
                        </a:rPr>
                        <a:t>ы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Работа непосредственно с несовершеннолетним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Работа</a:t>
                      </a:r>
                      <a:r>
                        <a:rPr lang="en-US" sz="1000" dirty="0">
                          <a:effectLst/>
                        </a:rPr>
                        <a:t> с </a:t>
                      </a:r>
                      <a:r>
                        <a:rPr lang="en-US" sz="1000" dirty="0" err="1">
                          <a:effectLst/>
                        </a:rPr>
                        <a:t>педагогическим</a:t>
                      </a:r>
                      <a:r>
                        <a:rPr lang="en-US" sz="1000" dirty="0">
                          <a:effectLst/>
                        </a:rPr>
                        <a:t> </a:t>
                      </a:r>
                      <a:r>
                        <a:rPr lang="en-US" sz="1000" dirty="0" err="1">
                          <a:effectLst/>
                        </a:rPr>
                        <a:t>коллективом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Работа с родителями, законными представителями, другими членами семьи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</a:rPr>
                        <a:t>Работа с ученическим коллективом, детским окружением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203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 err="1">
                          <a:effectLst/>
                        </a:rPr>
                        <a:t>срок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срок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срок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мероприятие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срок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22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Директор школы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379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Социадьный педагог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22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Педагог-психолог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379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Классный руководитель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379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Учителя предметники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22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Инспектор ПДН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2203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Волонтеры 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  <a:tr h="37974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>
                          <a:effectLst/>
                        </a:rPr>
                        <a:t>Представители здравоохранения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ru-RU" sz="100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ru-RU" sz="10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Lucida Sans Unicode"/>
                        <a:cs typeface="Tahoma"/>
                      </a:endParaRPr>
                    </a:p>
                  </a:txBody>
                  <a:tcPr marL="30179" marR="30179" marT="30179" marB="30179"/>
                </a:tc>
              </a:tr>
            </a:tbl>
          </a:graphicData>
        </a:graphic>
      </p:graphicFrame>
      <p:sp>
        <p:nvSpPr>
          <p:cNvPr id="18" name="Прямоугольник 17"/>
          <p:cNvSpPr/>
          <p:nvPr/>
        </p:nvSpPr>
        <p:spPr>
          <a:xfrm>
            <a:off x="6084168" y="5957737"/>
            <a:ext cx="28438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/>
              <a:t>Родители ознакомлены и согласны с планом:                </a:t>
            </a:r>
          </a:p>
          <a:p>
            <a:r>
              <a:rPr lang="en-US" sz="1200" dirty="0" err="1" smtClean="0"/>
              <a:t>Подпись</a:t>
            </a:r>
            <a:r>
              <a:rPr lang="en-US" sz="1200" dirty="0"/>
              <a:t>, </a:t>
            </a:r>
            <a:r>
              <a:rPr lang="en-US" sz="1200" dirty="0" err="1"/>
              <a:t>дата</a:t>
            </a:r>
            <a:r>
              <a:rPr lang="en-US" sz="1200" dirty="0"/>
              <a:t>: </a:t>
            </a:r>
            <a:endParaRPr lang="ru-RU" sz="1200" dirty="0"/>
          </a:p>
        </p:txBody>
      </p:sp>
      <p:sp>
        <p:nvSpPr>
          <p:cNvPr id="19" name="Прямоугольник 18"/>
          <p:cNvSpPr/>
          <p:nvPr/>
        </p:nvSpPr>
        <p:spPr>
          <a:xfrm>
            <a:off x="467544" y="5957737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200" dirty="0"/>
              <a:t>Промежуточные итоги (дата, выводы):</a:t>
            </a:r>
          </a:p>
          <a:p>
            <a:r>
              <a:rPr lang="ru-RU" sz="1200" dirty="0"/>
              <a:t>Завершение работы по плану (дата, выводы):</a:t>
            </a:r>
          </a:p>
        </p:txBody>
      </p:sp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04" y="71708"/>
            <a:ext cx="787879" cy="7878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4480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Круг сообщества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Особенностью круга сообщества является привлечение к обсуждению конфликтной ситуации всех заинтересованных людей, что обеспечивает их активное участие в принятии решения и разделении ответственности за его последующее выполнение. </a:t>
            </a:r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88641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293096"/>
            <a:ext cx="3135832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993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Основная цель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5557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Восстановить разрушенные или разрушающиеся связи, преодолеть конструктивным образом травмирующие ситуации путем принятия ответственности</a:t>
            </a:r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188641"/>
            <a:ext cx="93610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2" y="4005064"/>
            <a:ext cx="3001516" cy="200101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764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0070C0"/>
                </a:solidFill>
              </a:rPr>
              <a:t>Стратегия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ru-RU" dirty="0"/>
              <a:t>О</a:t>
            </a:r>
            <a:r>
              <a:rPr lang="ru-RU" dirty="0" smtClean="0"/>
              <a:t>рганизация процесса взаимопонимания с помощью </a:t>
            </a:r>
            <a:r>
              <a:rPr lang="ru-RU" b="1" dirty="0" smtClean="0">
                <a:solidFill>
                  <a:srgbClr val="0070C0"/>
                </a:solidFill>
              </a:rPr>
              <a:t>выслушивания</a:t>
            </a:r>
            <a:r>
              <a:rPr lang="ru-RU" dirty="0" smtClean="0">
                <a:solidFill>
                  <a:srgbClr val="0070C0"/>
                </a:solidFill>
              </a:rPr>
              <a:t> </a:t>
            </a:r>
            <a:r>
              <a:rPr lang="ru-RU" dirty="0" smtClean="0"/>
              <a:t>того, что больше всего заботит людей, их интересов, проблем и переживаний при поддержке команды, состоящей из ведущего и волонтеров круга.</a:t>
            </a:r>
            <a:endParaRPr lang="ru-RU" dirty="0"/>
          </a:p>
        </p:txBody>
      </p:sp>
      <p:pic>
        <p:nvPicPr>
          <p:cNvPr id="4" name="Picture 4" descr="C:\Users\Public\Documents\для Мищенко\архив от Е.И\эмблема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6" y="188641"/>
            <a:ext cx="936104" cy="936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https://pandia.ru/text/80/380/images/image017_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9" y="4149080"/>
            <a:ext cx="4421897" cy="2460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48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</TotalTime>
  <Words>1536</Words>
  <Application>Microsoft Office PowerPoint</Application>
  <PresentationFormat>Экран (4:3)</PresentationFormat>
  <Paragraphs>232</Paragraphs>
  <Slides>29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Восстановительные технологии  в школе «Круг сообщества»  и «Круг заботы». Алгоритм проведения.</vt:lpstr>
      <vt:lpstr>Круги примирения</vt:lpstr>
      <vt:lpstr>Особенности применения технологии круг заботы</vt:lpstr>
      <vt:lpstr>Презентация PowerPoint</vt:lpstr>
      <vt:lpstr>Презентация PowerPoint</vt:lpstr>
      <vt:lpstr>Программа социально-психолого-педагогической помощи семье</vt:lpstr>
      <vt:lpstr>Круг сообщества</vt:lpstr>
      <vt:lpstr>Основная цель</vt:lpstr>
      <vt:lpstr>Стратегия</vt:lpstr>
      <vt:lpstr>Ценности, определяющие практику кругов</vt:lpstr>
      <vt:lpstr>Этапы работы</vt:lpstr>
      <vt:lpstr>Этап 1: отбор  случаев</vt:lpstr>
      <vt:lpstr>Этап 2: подготовительный этап</vt:lpstr>
      <vt:lpstr> Ход предварительной встречи (отдельно с каждым из участников) </vt:lpstr>
      <vt:lpstr> </vt:lpstr>
      <vt:lpstr>Этап 3: встреча участников к круге</vt:lpstr>
      <vt:lpstr>Презентация PowerPoint</vt:lpstr>
      <vt:lpstr>Презентация PowerPoint</vt:lpstr>
      <vt:lpstr>Важные условия  результативности круга</vt:lpstr>
      <vt:lpstr>Задачи ведущего </vt:lpstr>
      <vt:lpstr>Основные правила встречи в круге</vt:lpstr>
      <vt:lpstr>Символ слова </vt:lpstr>
      <vt:lpstr>Церемония открытия </vt:lpstr>
      <vt:lpstr>Церемония закрытия </vt:lpstr>
      <vt:lpstr>Ведущий может: </vt:lpstr>
      <vt:lpstr>Этап 4: консилиум специалистов по результатам проведенной работы (СШМ)</vt:lpstr>
      <vt:lpstr>Основные  результаты круга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Восстановительные технологии:  круги сообществ</dc:title>
  <dc:creator>123</dc:creator>
  <cp:lastModifiedBy>Лариса</cp:lastModifiedBy>
  <cp:revision>57</cp:revision>
  <dcterms:created xsi:type="dcterms:W3CDTF">2017-03-15T06:21:28Z</dcterms:created>
  <dcterms:modified xsi:type="dcterms:W3CDTF">2018-10-25T04:13:50Z</dcterms:modified>
</cp:coreProperties>
</file>